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8" r:id="rId3"/>
    <p:sldId id="332" r:id="rId4"/>
    <p:sldId id="316" r:id="rId5"/>
    <p:sldId id="320" r:id="rId6"/>
    <p:sldId id="319" r:id="rId7"/>
    <p:sldId id="321" r:id="rId8"/>
    <p:sldId id="322" r:id="rId9"/>
    <p:sldId id="323" r:id="rId10"/>
    <p:sldId id="327" r:id="rId11"/>
    <p:sldId id="328" r:id="rId12"/>
    <p:sldId id="329" r:id="rId13"/>
    <p:sldId id="330" r:id="rId14"/>
    <p:sldId id="324" r:id="rId15"/>
    <p:sldId id="312" r:id="rId16"/>
    <p:sldId id="270" r:id="rId17"/>
    <p:sldId id="268" r:id="rId18"/>
    <p:sldId id="298" r:id="rId19"/>
    <p:sldId id="262" r:id="rId20"/>
    <p:sldId id="290" r:id="rId21"/>
    <p:sldId id="281" r:id="rId22"/>
    <p:sldId id="302" r:id="rId23"/>
    <p:sldId id="313" r:id="rId24"/>
    <p:sldId id="289" r:id="rId25"/>
    <p:sldId id="264" r:id="rId26"/>
    <p:sldId id="265" r:id="rId27"/>
    <p:sldId id="263" r:id="rId28"/>
    <p:sldId id="303" r:id="rId29"/>
    <p:sldId id="297" r:id="rId30"/>
    <p:sldId id="331" r:id="rId3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2FB"/>
    <a:srgbClr val="8195F7"/>
    <a:srgbClr val="FF3300"/>
    <a:srgbClr val="3399FF"/>
    <a:srgbClr val="0000FF"/>
    <a:srgbClr val="BFFBE0"/>
    <a:srgbClr val="339966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839" autoAdjust="0"/>
  </p:normalViewPr>
  <p:slideViewPr>
    <p:cSldViewPr>
      <p:cViewPr varScale="1">
        <p:scale>
          <a:sx n="67" d="100"/>
          <a:sy n="6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EE22DED-4922-482D-A020-2C9DEA55B85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1CE11-DED3-40EF-9844-96CACD8C009A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Место на земной поверхности, где происходят самые значительные разрушения.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8440F-1872-48AA-A737-3A385E057F55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Ключевська Сопка  Кракатау  Фудзіяма  Эльбрус   Кілманджаро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30A6C-3F2C-476F-AFC0-3D3F2581B4F7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Гекла  Везувий   Орисаба   Котопахи   Ключевская Сопка   Фудзияма   Эльбрус    Льюльяйльяко  Кракатау Килиманджаро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3082F-28AD-42AC-AAE4-5E48C1B505F4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100</a:t>
            </a:r>
            <a:r>
              <a:rPr lang="ru-RU" smtClean="0">
                <a:cs typeface="Arial" charset="0"/>
              </a:rPr>
              <a:t>◦</a:t>
            </a:r>
            <a:r>
              <a:rPr lang="ru-RU" smtClean="0"/>
              <a:t> С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033E-BACB-45D3-9AB3-0382631B822E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йолоунстоун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07FAC-C465-4E5A-9DD6-2429DC851C96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Везувий  Кракатау  Ключевская Сопка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7D2FB-E819-45AB-A57C-3B5DEF80D322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Самая большая по объему часть плпнеты.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3B098-A54C-4851-A504-46492E499B9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Слой мантии, расположенный на глубине 150  км от поверхности земли.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5C7AD-2AC4-4CF4-B8A1-C0773F0A0B9D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Прибор, который фиксирует колебания земной коры.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9DCD6-55EC-422E-8AAA-3C341B4A8787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Очаг землетрясения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4D9ED-C1AE-4DEE-9F78-72C26399866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Самая тяжелая внутренняя часть земли.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DD554-099E-4DDD-98A3-9EB8DE4EED0A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Аю – Даг    Кракатау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AB380-336B-4360-BB18-63E5B0C82397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Вулкан Везувий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17772-BE6A-4816-A13F-92CCFC29A776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Извержение вулкана Везувий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F6DD2-F869-4477-BDFF-9601530302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5379-1744-4497-9BD4-C243159A03F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F5833-7868-4840-AFDB-EFB86CE927D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464E-0B67-47C4-B00B-D0A11F9249F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3D82A-B916-4FD7-8E4C-C21CAE6FD9A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1053-9D17-4EB3-A42F-E2F868C41B5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E50B-7E60-4DF9-A098-99E583F6019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E56F-B9D1-4549-8DEB-38D8AD3CC81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B532-7271-43A5-98E9-4C91BD96B6E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B501-F6B5-4624-969F-36E187E2C87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4542-BD75-41F9-BA5C-B89BE18A1D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886A5-5BB3-45F8-BFE7-1503058F2B3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B37E9-59F5-449D-A6CB-1D581C32065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1CBE-92CE-4148-9873-76007B3B05D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81A7-694C-40D7-B1F0-95F68CAA9C1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D01E-D26B-4515-8051-33FDFA4C36B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9EB1-F268-4140-8B8D-6EEBC6DBBCB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EB3B-DFB6-4EC2-95BC-4412330F6FE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6A446-DD42-4647-B005-45C32EE92BA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6F56-033C-477A-BDDC-32E3B0AB982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640EF-8758-4500-AD53-5029AF2E4B2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79E2-FF66-40A6-BD7E-F6E563FF148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F649-ED81-4B89-B33C-035E1B7D4EB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C15AF-71A1-4023-96B9-47AF0F502A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FC7F2-0300-4413-BD84-80D61857809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3F3A-2281-4385-B9E9-9A2EF9612AB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CABFDDF-AA3A-44F7-A94F-43CC8BA510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01B8A26-CD51-47C7-ADE8-0792E47A56F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4099" name="Picture 8" descr="38572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00" name="WordArt 9"/>
          <p:cNvSpPr>
            <a:spLocks noChangeArrowheads="1" noChangeShapeType="1" noTextEdit="1"/>
          </p:cNvSpPr>
          <p:nvPr/>
        </p:nvSpPr>
        <p:spPr bwMode="auto">
          <a:xfrm>
            <a:off x="611188" y="4652963"/>
            <a:ext cx="7921625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Вулкани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amki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1402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148263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Л</a:t>
            </a:r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6515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635375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Х</a:t>
            </a:r>
            <a:endParaRPr lang="ru-R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14826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Ф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76676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6515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41402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643438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31321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36353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414020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46434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161925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Й</a:t>
            </a:r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21240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26273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61118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11160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514826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4643438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И</a:t>
            </a:r>
            <a:endParaRPr lang="ru-RU"/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51482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5148263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51482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51482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5148263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5148263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716438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>
            <a:off x="66595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61563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56515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41402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464343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auto">
          <a:xfrm>
            <a:off x="363537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auto">
          <a:xfrm>
            <a:off x="615632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Я</a:t>
            </a:r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709295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>
            <a:off x="658812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3351" name="AutoShape 39"/>
          <p:cNvSpPr>
            <a:spLocks noChangeArrowheads="1"/>
          </p:cNvSpPr>
          <p:nvPr/>
        </p:nvSpPr>
        <p:spPr bwMode="auto">
          <a:xfrm>
            <a:off x="608488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56515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Ф</a:t>
            </a:r>
          </a:p>
        </p:txBody>
      </p: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262731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3354" name="AutoShape 42"/>
          <p:cNvSpPr>
            <a:spLocks noChangeArrowheads="1"/>
          </p:cNvSpPr>
          <p:nvPr/>
        </p:nvSpPr>
        <p:spPr bwMode="auto">
          <a:xfrm>
            <a:off x="31321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3355" name="AutoShape 43"/>
          <p:cNvSpPr>
            <a:spLocks noChangeArrowheads="1"/>
          </p:cNvSpPr>
          <p:nvPr/>
        </p:nvSpPr>
        <p:spPr bwMode="auto">
          <a:xfrm>
            <a:off x="36353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3356" name="AutoShape 44"/>
          <p:cNvSpPr>
            <a:spLocks noChangeArrowheads="1"/>
          </p:cNvSpPr>
          <p:nvPr/>
        </p:nvSpPr>
        <p:spPr bwMode="auto">
          <a:xfrm>
            <a:off x="41402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3357" name="AutoShape 45"/>
          <p:cNvSpPr>
            <a:spLocks noChangeArrowheads="1"/>
          </p:cNvSpPr>
          <p:nvPr/>
        </p:nvSpPr>
        <p:spPr bwMode="auto">
          <a:xfrm>
            <a:off x="46434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3358" name="AutoShape 46"/>
          <p:cNvSpPr>
            <a:spLocks noChangeArrowheads="1"/>
          </p:cNvSpPr>
          <p:nvPr/>
        </p:nvSpPr>
        <p:spPr bwMode="auto">
          <a:xfrm>
            <a:off x="21240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3359" name="AutoShape 47"/>
          <p:cNvSpPr>
            <a:spLocks noChangeArrowheads="1"/>
          </p:cNvSpPr>
          <p:nvPr/>
        </p:nvSpPr>
        <p:spPr bwMode="auto">
          <a:xfrm>
            <a:off x="41402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46434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3361" name="AutoShape 49"/>
          <p:cNvSpPr>
            <a:spLocks noChangeArrowheads="1"/>
          </p:cNvSpPr>
          <p:nvPr/>
        </p:nvSpPr>
        <p:spPr bwMode="auto">
          <a:xfrm>
            <a:off x="66595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3362" name="AutoShape 50"/>
          <p:cNvSpPr>
            <a:spLocks noChangeArrowheads="1"/>
          </p:cNvSpPr>
          <p:nvPr/>
        </p:nvSpPr>
        <p:spPr bwMode="auto">
          <a:xfrm>
            <a:off x="615632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3363" name="AutoShape 51"/>
          <p:cNvSpPr>
            <a:spLocks noChangeArrowheads="1"/>
          </p:cNvSpPr>
          <p:nvPr/>
        </p:nvSpPr>
        <p:spPr bwMode="auto">
          <a:xfrm>
            <a:off x="56515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3364" name="AutoShape 52"/>
          <p:cNvSpPr>
            <a:spLocks noChangeArrowheads="1"/>
          </p:cNvSpPr>
          <p:nvPr/>
        </p:nvSpPr>
        <p:spPr bwMode="auto">
          <a:xfrm>
            <a:off x="262731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3365" name="AutoShape 53"/>
          <p:cNvSpPr>
            <a:spLocks noChangeArrowheads="1"/>
          </p:cNvSpPr>
          <p:nvPr/>
        </p:nvSpPr>
        <p:spPr bwMode="auto">
          <a:xfrm>
            <a:off x="31321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3366" name="AutoShape 54"/>
          <p:cNvSpPr>
            <a:spLocks noChangeArrowheads="1"/>
          </p:cNvSpPr>
          <p:nvPr/>
        </p:nvSpPr>
        <p:spPr bwMode="auto">
          <a:xfrm>
            <a:off x="363537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150583" name="AutoShape 55"/>
          <p:cNvSpPr>
            <a:spLocks noChangeArrowheads="1"/>
          </p:cNvSpPr>
          <p:nvPr/>
        </p:nvSpPr>
        <p:spPr bwMode="auto">
          <a:xfrm>
            <a:off x="41402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Я</a:t>
            </a:r>
          </a:p>
        </p:txBody>
      </p:sp>
      <p:sp>
        <p:nvSpPr>
          <p:cNvPr id="150584" name="AutoShape 56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Д</a:t>
            </a:r>
          </a:p>
        </p:txBody>
      </p:sp>
      <p:sp>
        <p:nvSpPr>
          <p:cNvPr id="150585" name="AutoShape 57"/>
          <p:cNvSpPr>
            <a:spLocks noChangeArrowheads="1"/>
          </p:cNvSpPr>
          <p:nvPr/>
        </p:nvSpPr>
        <p:spPr bwMode="auto">
          <a:xfrm>
            <a:off x="56515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3370" name="AutoShape 58"/>
          <p:cNvSpPr>
            <a:spLocks noChangeArrowheads="1"/>
          </p:cNvSpPr>
          <p:nvPr/>
        </p:nvSpPr>
        <p:spPr bwMode="auto">
          <a:xfrm>
            <a:off x="363537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71" name="AutoShape 59"/>
          <p:cNvSpPr>
            <a:spLocks noChangeArrowheads="1"/>
          </p:cNvSpPr>
          <p:nvPr/>
        </p:nvSpPr>
        <p:spPr bwMode="auto">
          <a:xfrm>
            <a:off x="41402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72" name="AutoShape 60"/>
          <p:cNvSpPr>
            <a:spLocks noChangeArrowheads="1"/>
          </p:cNvSpPr>
          <p:nvPr/>
        </p:nvSpPr>
        <p:spPr bwMode="auto">
          <a:xfrm>
            <a:off x="4643438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73" name="AutoShape 61"/>
          <p:cNvSpPr>
            <a:spLocks noChangeArrowheads="1"/>
          </p:cNvSpPr>
          <p:nvPr/>
        </p:nvSpPr>
        <p:spPr bwMode="auto">
          <a:xfrm>
            <a:off x="615632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74" name="AutoShape 62"/>
          <p:cNvSpPr>
            <a:spLocks noChangeArrowheads="1"/>
          </p:cNvSpPr>
          <p:nvPr/>
        </p:nvSpPr>
        <p:spPr bwMode="auto">
          <a:xfrm>
            <a:off x="56515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75" name="AutoShape 63"/>
          <p:cNvSpPr>
            <a:spLocks noChangeArrowheads="1"/>
          </p:cNvSpPr>
          <p:nvPr/>
        </p:nvSpPr>
        <p:spPr bwMode="auto">
          <a:xfrm>
            <a:off x="76676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3376" name="AutoShape 64"/>
          <p:cNvSpPr>
            <a:spLocks noChangeArrowheads="1"/>
          </p:cNvSpPr>
          <p:nvPr/>
        </p:nvSpPr>
        <p:spPr bwMode="auto">
          <a:xfrm>
            <a:off x="716438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3377" name="AutoShape 65"/>
          <p:cNvSpPr>
            <a:spLocks noChangeArrowheads="1"/>
          </p:cNvSpPr>
          <p:nvPr/>
        </p:nvSpPr>
        <p:spPr bwMode="auto">
          <a:xfrm>
            <a:off x="66595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В</a:t>
            </a:r>
          </a:p>
        </p:txBody>
      </p:sp>
      <p:sp>
        <p:nvSpPr>
          <p:cNvPr id="13378" name="AutoShape 66"/>
          <p:cNvSpPr>
            <a:spLocks noChangeArrowheads="1"/>
          </p:cNvSpPr>
          <p:nvPr/>
        </p:nvSpPr>
        <p:spPr bwMode="auto">
          <a:xfrm>
            <a:off x="61563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Д</a:t>
            </a:r>
          </a:p>
        </p:txBody>
      </p:sp>
      <p:sp>
        <p:nvSpPr>
          <p:cNvPr id="13379" name="AutoShape 67"/>
          <p:cNvSpPr>
            <a:spLocks noChangeArrowheads="1"/>
          </p:cNvSpPr>
          <p:nvPr/>
        </p:nvSpPr>
        <p:spPr bwMode="auto">
          <a:xfrm>
            <a:off x="565150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3380" name="AutoShape 68"/>
          <p:cNvSpPr>
            <a:spLocks noChangeArrowheads="1"/>
          </p:cNvSpPr>
          <p:nvPr/>
        </p:nvSpPr>
        <p:spPr bwMode="auto">
          <a:xfrm>
            <a:off x="464343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3381" name="AutoShape 69"/>
          <p:cNvSpPr>
            <a:spLocks noChangeArrowheads="1"/>
          </p:cNvSpPr>
          <p:nvPr/>
        </p:nvSpPr>
        <p:spPr bwMode="auto">
          <a:xfrm>
            <a:off x="817245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pic>
        <p:nvPicPr>
          <p:cNvPr id="13382" name="Picture 70" descr="strelochka4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411413" y="4221163"/>
            <a:ext cx="158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83" name="Rectangle 71"/>
          <p:cNvSpPr>
            <a:spLocks noChangeArrowheads="1"/>
          </p:cNvSpPr>
          <p:nvPr/>
        </p:nvSpPr>
        <p:spPr bwMode="auto">
          <a:xfrm>
            <a:off x="611188" y="476250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3333FF"/>
                </a:solidFill>
              </a:rPr>
              <a:t>Кросворд</a:t>
            </a:r>
          </a:p>
        </p:txBody>
      </p:sp>
      <p:sp>
        <p:nvSpPr>
          <p:cNvPr id="13384" name="Rectangle 72"/>
          <p:cNvSpPr>
            <a:spLocks noChangeArrowheads="1"/>
          </p:cNvSpPr>
          <p:nvPr/>
        </p:nvSpPr>
        <p:spPr bwMode="auto">
          <a:xfrm>
            <a:off x="684213" y="5661025"/>
            <a:ext cx="7750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200"/>
              <a:t>Сама тяжка внутрішня частина землі.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0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0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0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amki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41402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5148263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Л</a:t>
            </a:r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6515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635375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Х</a:t>
            </a:r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14826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Ф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76676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56515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41402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4643438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31321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36353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414020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46434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161925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Й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21240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26273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61118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11160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514826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4643438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И</a:t>
            </a:r>
            <a:endParaRPr lang="ru-RU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51482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5148263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4361" name="AutoShape 25"/>
          <p:cNvSpPr>
            <a:spLocks noChangeArrowheads="1"/>
          </p:cNvSpPr>
          <p:nvPr/>
        </p:nvSpPr>
        <p:spPr bwMode="auto">
          <a:xfrm>
            <a:off x="51482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51482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5148263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4364" name="AutoShape 28"/>
          <p:cNvSpPr>
            <a:spLocks noChangeArrowheads="1"/>
          </p:cNvSpPr>
          <p:nvPr/>
        </p:nvSpPr>
        <p:spPr bwMode="auto">
          <a:xfrm>
            <a:off x="5148263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716438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4366" name="AutoShape 30"/>
          <p:cNvSpPr>
            <a:spLocks noChangeArrowheads="1"/>
          </p:cNvSpPr>
          <p:nvPr/>
        </p:nvSpPr>
        <p:spPr bwMode="auto">
          <a:xfrm>
            <a:off x="66595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367" name="AutoShape 31"/>
          <p:cNvSpPr>
            <a:spLocks noChangeArrowheads="1"/>
          </p:cNvSpPr>
          <p:nvPr/>
        </p:nvSpPr>
        <p:spPr bwMode="auto">
          <a:xfrm>
            <a:off x="61563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56515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41402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464343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14371" name="AutoShape 35"/>
          <p:cNvSpPr>
            <a:spLocks noChangeArrowheads="1"/>
          </p:cNvSpPr>
          <p:nvPr/>
        </p:nvSpPr>
        <p:spPr bwMode="auto">
          <a:xfrm>
            <a:off x="363537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615632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Я</a:t>
            </a:r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709295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>
            <a:off x="658812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>
            <a:off x="608488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>
            <a:off x="56515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Ф</a:t>
            </a: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>
            <a:off x="262731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4378" name="AutoShape 42"/>
          <p:cNvSpPr>
            <a:spLocks noChangeArrowheads="1"/>
          </p:cNvSpPr>
          <p:nvPr/>
        </p:nvSpPr>
        <p:spPr bwMode="auto">
          <a:xfrm>
            <a:off x="31321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4379" name="AutoShape 43"/>
          <p:cNvSpPr>
            <a:spLocks noChangeArrowheads="1"/>
          </p:cNvSpPr>
          <p:nvPr/>
        </p:nvSpPr>
        <p:spPr bwMode="auto">
          <a:xfrm>
            <a:off x="36353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4380" name="AutoShape 44"/>
          <p:cNvSpPr>
            <a:spLocks noChangeArrowheads="1"/>
          </p:cNvSpPr>
          <p:nvPr/>
        </p:nvSpPr>
        <p:spPr bwMode="auto">
          <a:xfrm>
            <a:off x="41402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381" name="AutoShape 45"/>
          <p:cNvSpPr>
            <a:spLocks noChangeArrowheads="1"/>
          </p:cNvSpPr>
          <p:nvPr/>
        </p:nvSpPr>
        <p:spPr bwMode="auto">
          <a:xfrm>
            <a:off x="46434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4382" name="AutoShape 46"/>
          <p:cNvSpPr>
            <a:spLocks noChangeArrowheads="1"/>
          </p:cNvSpPr>
          <p:nvPr/>
        </p:nvSpPr>
        <p:spPr bwMode="auto">
          <a:xfrm>
            <a:off x="21240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383" name="AutoShape 47"/>
          <p:cNvSpPr>
            <a:spLocks noChangeArrowheads="1"/>
          </p:cNvSpPr>
          <p:nvPr/>
        </p:nvSpPr>
        <p:spPr bwMode="auto">
          <a:xfrm>
            <a:off x="41402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46434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4385" name="AutoShape 49"/>
          <p:cNvSpPr>
            <a:spLocks noChangeArrowheads="1"/>
          </p:cNvSpPr>
          <p:nvPr/>
        </p:nvSpPr>
        <p:spPr bwMode="auto">
          <a:xfrm>
            <a:off x="66595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4386" name="AutoShape 50"/>
          <p:cNvSpPr>
            <a:spLocks noChangeArrowheads="1"/>
          </p:cNvSpPr>
          <p:nvPr/>
        </p:nvSpPr>
        <p:spPr bwMode="auto">
          <a:xfrm>
            <a:off x="615632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4387" name="AutoShape 51"/>
          <p:cNvSpPr>
            <a:spLocks noChangeArrowheads="1"/>
          </p:cNvSpPr>
          <p:nvPr/>
        </p:nvSpPr>
        <p:spPr bwMode="auto">
          <a:xfrm>
            <a:off x="56515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388" name="AutoShape 52"/>
          <p:cNvSpPr>
            <a:spLocks noChangeArrowheads="1"/>
          </p:cNvSpPr>
          <p:nvPr/>
        </p:nvSpPr>
        <p:spPr bwMode="auto">
          <a:xfrm>
            <a:off x="262731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4389" name="AutoShape 53"/>
          <p:cNvSpPr>
            <a:spLocks noChangeArrowheads="1"/>
          </p:cNvSpPr>
          <p:nvPr/>
        </p:nvSpPr>
        <p:spPr bwMode="auto">
          <a:xfrm>
            <a:off x="31321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4390" name="AutoShape 54"/>
          <p:cNvSpPr>
            <a:spLocks noChangeArrowheads="1"/>
          </p:cNvSpPr>
          <p:nvPr/>
        </p:nvSpPr>
        <p:spPr bwMode="auto">
          <a:xfrm>
            <a:off x="363537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14391" name="AutoShape 55"/>
          <p:cNvSpPr>
            <a:spLocks noChangeArrowheads="1"/>
          </p:cNvSpPr>
          <p:nvPr/>
        </p:nvSpPr>
        <p:spPr bwMode="auto">
          <a:xfrm>
            <a:off x="41402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Я</a:t>
            </a:r>
          </a:p>
        </p:txBody>
      </p:sp>
      <p:sp>
        <p:nvSpPr>
          <p:cNvPr id="14392" name="AutoShape 56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Д</a:t>
            </a:r>
          </a:p>
        </p:txBody>
      </p:sp>
      <p:sp>
        <p:nvSpPr>
          <p:cNvPr id="14393" name="AutoShape 57"/>
          <p:cNvSpPr>
            <a:spLocks noChangeArrowheads="1"/>
          </p:cNvSpPr>
          <p:nvPr/>
        </p:nvSpPr>
        <p:spPr bwMode="auto">
          <a:xfrm>
            <a:off x="56515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51610" name="AutoShape 58"/>
          <p:cNvSpPr>
            <a:spLocks noChangeArrowheads="1"/>
          </p:cNvSpPr>
          <p:nvPr/>
        </p:nvSpPr>
        <p:spPr bwMode="auto">
          <a:xfrm>
            <a:off x="363537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51611" name="AutoShape 59"/>
          <p:cNvSpPr>
            <a:spLocks noChangeArrowheads="1"/>
          </p:cNvSpPr>
          <p:nvPr/>
        </p:nvSpPr>
        <p:spPr bwMode="auto">
          <a:xfrm>
            <a:off x="41402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У</a:t>
            </a:r>
          </a:p>
        </p:txBody>
      </p:sp>
      <p:sp>
        <p:nvSpPr>
          <p:cNvPr id="151612" name="AutoShape 60"/>
          <p:cNvSpPr>
            <a:spLocks noChangeArrowheads="1"/>
          </p:cNvSpPr>
          <p:nvPr/>
        </p:nvSpPr>
        <p:spPr bwMode="auto">
          <a:xfrm>
            <a:off x="4643438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51613" name="AutoShape 61"/>
          <p:cNvSpPr>
            <a:spLocks noChangeArrowheads="1"/>
          </p:cNvSpPr>
          <p:nvPr/>
        </p:nvSpPr>
        <p:spPr bwMode="auto">
          <a:xfrm>
            <a:off x="615632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51614" name="AutoShape 62"/>
          <p:cNvSpPr>
            <a:spLocks noChangeArrowheads="1"/>
          </p:cNvSpPr>
          <p:nvPr/>
        </p:nvSpPr>
        <p:spPr bwMode="auto">
          <a:xfrm>
            <a:off x="56515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4399" name="AutoShape 63"/>
          <p:cNvSpPr>
            <a:spLocks noChangeArrowheads="1"/>
          </p:cNvSpPr>
          <p:nvPr/>
        </p:nvSpPr>
        <p:spPr bwMode="auto">
          <a:xfrm>
            <a:off x="76676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400" name="AutoShape 64"/>
          <p:cNvSpPr>
            <a:spLocks noChangeArrowheads="1"/>
          </p:cNvSpPr>
          <p:nvPr/>
        </p:nvSpPr>
        <p:spPr bwMode="auto">
          <a:xfrm>
            <a:off x="716438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401" name="AutoShape 65"/>
          <p:cNvSpPr>
            <a:spLocks noChangeArrowheads="1"/>
          </p:cNvSpPr>
          <p:nvPr/>
        </p:nvSpPr>
        <p:spPr bwMode="auto">
          <a:xfrm>
            <a:off x="66595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В</a:t>
            </a:r>
          </a:p>
        </p:txBody>
      </p:sp>
      <p:sp>
        <p:nvSpPr>
          <p:cNvPr id="14402" name="AutoShape 66"/>
          <p:cNvSpPr>
            <a:spLocks noChangeArrowheads="1"/>
          </p:cNvSpPr>
          <p:nvPr/>
        </p:nvSpPr>
        <p:spPr bwMode="auto">
          <a:xfrm>
            <a:off x="61563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Д</a:t>
            </a:r>
          </a:p>
        </p:txBody>
      </p:sp>
      <p:sp>
        <p:nvSpPr>
          <p:cNvPr id="14403" name="AutoShape 67"/>
          <p:cNvSpPr>
            <a:spLocks noChangeArrowheads="1"/>
          </p:cNvSpPr>
          <p:nvPr/>
        </p:nvSpPr>
        <p:spPr bwMode="auto">
          <a:xfrm>
            <a:off x="565150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404" name="AutoShape 68"/>
          <p:cNvSpPr>
            <a:spLocks noChangeArrowheads="1"/>
          </p:cNvSpPr>
          <p:nvPr/>
        </p:nvSpPr>
        <p:spPr bwMode="auto">
          <a:xfrm>
            <a:off x="464343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4405" name="AutoShape 69"/>
          <p:cNvSpPr>
            <a:spLocks noChangeArrowheads="1"/>
          </p:cNvSpPr>
          <p:nvPr/>
        </p:nvSpPr>
        <p:spPr bwMode="auto">
          <a:xfrm>
            <a:off x="817245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pic>
        <p:nvPicPr>
          <p:cNvPr id="14406" name="Picture 70" descr="strelochka4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835150" y="4724400"/>
            <a:ext cx="158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07" name="Rectangle 71"/>
          <p:cNvSpPr>
            <a:spLocks noChangeArrowheads="1"/>
          </p:cNvSpPr>
          <p:nvPr/>
        </p:nvSpPr>
        <p:spPr bwMode="auto">
          <a:xfrm>
            <a:off x="611188" y="476250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3333FF"/>
                </a:solidFill>
              </a:rPr>
              <a:t>Кросворд</a:t>
            </a:r>
          </a:p>
        </p:txBody>
      </p:sp>
      <p:sp>
        <p:nvSpPr>
          <p:cNvPr id="14408" name="Rectangle 72"/>
          <p:cNvSpPr>
            <a:spLocks noChangeArrowheads="1"/>
          </p:cNvSpPr>
          <p:nvPr/>
        </p:nvSpPr>
        <p:spPr bwMode="auto">
          <a:xfrm>
            <a:off x="971550" y="5373688"/>
            <a:ext cx="6335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800"/>
              <a:t>Хвилі, що виникають в результаті </a:t>
            </a:r>
          </a:p>
          <a:p>
            <a:pPr algn="l"/>
            <a:r>
              <a:rPr lang="ru-RU" sz="2800"/>
              <a:t>землетрусів</a:t>
            </a:r>
            <a:r>
              <a:rPr lang="ru-RU" b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1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1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1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amki2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Rectangle 11"/>
          <p:cNvSpPr>
            <a:spLocks noGrp="1" noChangeArrowheads="1"/>
          </p:cNvSpPr>
          <p:nvPr>
            <p:ph type="title"/>
          </p:nvPr>
        </p:nvSpPr>
        <p:spPr>
          <a:xfrm>
            <a:off x="611188" y="4292600"/>
            <a:ext cx="4032250" cy="652463"/>
          </a:xfrm>
        </p:spPr>
        <p:txBody>
          <a:bodyPr/>
          <a:lstStyle/>
          <a:p>
            <a:pPr eaLnBrk="1" hangingPunct="1"/>
            <a:r>
              <a:rPr lang="ru-RU" sz="2400" b="1" smtClean="0"/>
              <a:t>Температура магми від  2000 до 2500</a:t>
            </a:r>
            <a:r>
              <a:rPr lang="ru-RU" sz="2400" b="1" smtClean="0">
                <a:cs typeface="Arial" charset="0"/>
              </a:rPr>
              <a:t>◦</a:t>
            </a:r>
            <a:r>
              <a:rPr lang="ru-RU" sz="2400" b="1" smtClean="0"/>
              <a:t> С</a:t>
            </a:r>
          </a:p>
        </p:txBody>
      </p:sp>
      <p:pic>
        <p:nvPicPr>
          <p:cNvPr id="184330" name="Picture 10" descr="лавовый поток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675374">
            <a:off x="4787900" y="2133600"/>
            <a:ext cx="3290888" cy="3916363"/>
          </a:xfrm>
          <a:noFill/>
          <a:ln w="28575">
            <a:solidFill>
              <a:srgbClr val="FFFF00"/>
            </a:solidFill>
          </a:ln>
        </p:spPr>
      </p:pic>
      <p:pic>
        <p:nvPicPr>
          <p:cNvPr id="184327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827088" y="692150"/>
            <a:ext cx="4608512" cy="2938463"/>
          </a:xfr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6387" name="Picture 7" descr="ramki23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6388" name="Picture 11" descr="аюдаг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3789363"/>
            <a:ext cx="3810000" cy="2633662"/>
          </a:xfrm>
          <a:noFill/>
        </p:spPr>
      </p:pic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5076825" y="1916113"/>
            <a:ext cx="3384550" cy="1042987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800"/>
              <a:t>Зовнішній</a:t>
            </a:r>
            <a:endParaRPr lang="ru-RU" sz="2800"/>
          </a:p>
          <a:p>
            <a:r>
              <a:rPr lang="ru-RU" sz="2800"/>
              <a:t>(вулканізм)</a:t>
            </a: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755650" y="1916113"/>
            <a:ext cx="3384550" cy="1042987"/>
          </a:xfrm>
          <a:prstGeom prst="bevel">
            <a:avLst>
              <a:gd name="adj" fmla="val 12500"/>
            </a:avLst>
          </a:prstGeom>
          <a:solidFill>
            <a:srgbClr val="CFE9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/>
              <a:t>Внутрішній</a:t>
            </a:r>
          </a:p>
          <a:p>
            <a:r>
              <a:rPr lang="ru-RU" sz="2800"/>
              <a:t>(лаколіти)</a:t>
            </a:r>
            <a:r>
              <a:rPr lang="ru-RU">
                <a:solidFill>
                  <a:srgbClr val="3399FF"/>
                </a:solidFill>
              </a:rPr>
              <a:t> 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2916238" y="620713"/>
            <a:ext cx="3384550" cy="1042987"/>
          </a:xfrm>
          <a:prstGeom prst="bevel">
            <a:avLst>
              <a:gd name="adj" fmla="val 12500"/>
            </a:avLst>
          </a:prstGeom>
          <a:solidFill>
            <a:srgbClr val="BFFB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>
                <a:solidFill>
                  <a:srgbClr val="FF3300"/>
                </a:solidFill>
              </a:rPr>
              <a:t>Магматизм</a:t>
            </a:r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 flipH="1">
            <a:off x="2339975" y="1628775"/>
            <a:ext cx="576263" cy="287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6300788" y="1628775"/>
            <a:ext cx="576262" cy="2873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pic>
        <p:nvPicPr>
          <p:cNvPr id="16394" name="Picture 14" descr="385610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787900" y="3789363"/>
            <a:ext cx="3816350" cy="2592387"/>
          </a:xfrm>
          <a:noFill/>
        </p:spPr>
      </p:pic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1547813" y="32131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2400"/>
              <a:t>Аю - Даг</a:t>
            </a:r>
          </a:p>
        </p:txBody>
      </p:sp>
      <p:sp>
        <p:nvSpPr>
          <p:cNvPr id="16396" name="Rectangle 18"/>
          <p:cNvSpPr>
            <a:spLocks noChangeArrowheads="1"/>
          </p:cNvSpPr>
          <p:nvPr/>
        </p:nvSpPr>
        <p:spPr bwMode="auto">
          <a:xfrm>
            <a:off x="5940425" y="3141663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400"/>
              <a:t>Кракатау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 descr="ramki2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684213" y="604838"/>
            <a:ext cx="76962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3200" u="sng">
                <a:solidFill>
                  <a:srgbClr val="FF3300"/>
                </a:solidFill>
              </a:rPr>
              <a:t>Вулкани</a:t>
            </a:r>
            <a:r>
              <a:rPr lang="ru-RU" sz="3200"/>
              <a:t> - це гори конічної </a:t>
            </a:r>
          </a:p>
          <a:p>
            <a:pPr algn="l"/>
            <a:r>
              <a:rPr lang="ru-RU" sz="3200"/>
              <a:t>форми, що складаються з продуктів </a:t>
            </a:r>
          </a:p>
          <a:p>
            <a:pPr algn="l"/>
            <a:r>
              <a:rPr lang="ru-RU" sz="3200"/>
              <a:t>їх виверження</a:t>
            </a:r>
            <a:r>
              <a:rPr lang="ru-RU" b="0"/>
              <a:t>. </a:t>
            </a:r>
          </a:p>
        </p:txBody>
      </p:sp>
      <p:pic>
        <p:nvPicPr>
          <p:cNvPr id="17412" name="Picture 13" descr="везувий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-6000" contrast="24000"/>
          </a:blip>
          <a:srcRect/>
          <a:stretch>
            <a:fillRect/>
          </a:stretch>
        </p:blipFill>
        <p:spPr>
          <a:xfrm>
            <a:off x="684213" y="2263775"/>
            <a:ext cx="5400675" cy="4046538"/>
          </a:xfrm>
          <a:ln w="76200">
            <a:solidFill>
              <a:schemeClr val="bg1"/>
            </a:solidFill>
          </a:ln>
        </p:spPr>
      </p:pic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6372225" y="3351213"/>
            <a:ext cx="19939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2800">
                <a:solidFill>
                  <a:srgbClr val="0000FF"/>
                </a:solidFill>
              </a:rPr>
              <a:t> </a:t>
            </a:r>
            <a:r>
              <a:rPr lang="ru-RU" sz="3600">
                <a:solidFill>
                  <a:srgbClr val="0000FF"/>
                </a:solidFill>
              </a:rPr>
              <a:t>вулкан </a:t>
            </a:r>
          </a:p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0000FF"/>
                </a:solidFill>
              </a:rPr>
              <a:t>Везувій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F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8486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ВНУТРІШНЯ БУДОВА ВУЛКАНУ</a:t>
            </a:r>
          </a:p>
        </p:txBody>
      </p:sp>
      <p:pic>
        <p:nvPicPr>
          <p:cNvPr id="18435" name="Picture 3" descr="Вулкан"/>
          <p:cNvPicPr>
            <a:picLocks noChangeAspect="1" noChangeArrowheads="1"/>
          </p:cNvPicPr>
          <p:nvPr/>
        </p:nvPicPr>
        <p:blipFill>
          <a:blip r:embed="rId2"/>
          <a:srcRect l="13081"/>
          <a:stretch>
            <a:fillRect/>
          </a:stretch>
        </p:blipFill>
        <p:spPr bwMode="auto">
          <a:xfrm>
            <a:off x="0" y="981075"/>
            <a:ext cx="9144000" cy="5638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962400" y="762000"/>
            <a:ext cx="3048000" cy="762000"/>
          </a:xfrm>
          <a:prstGeom prst="wedgeRoundRectCallout">
            <a:avLst>
              <a:gd name="adj1" fmla="val -74218"/>
              <a:gd name="adj2" fmla="val 272500"/>
              <a:gd name="adj3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ЖЕРЛО</a:t>
            </a: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ВУЛКАНА</a:t>
            </a: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7086600" y="914400"/>
            <a:ext cx="2057400" cy="838200"/>
          </a:xfrm>
          <a:prstGeom prst="wedgeRoundRectCallout">
            <a:avLst>
              <a:gd name="adj1" fmla="val -67051"/>
              <a:gd name="adj2" fmla="val 46023"/>
              <a:gd name="adj3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БІЧНИЙ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КРАТЕР</a:t>
            </a:r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1447800" y="5867400"/>
            <a:ext cx="2209800" cy="762000"/>
          </a:xfrm>
          <a:prstGeom prst="wedgeRoundRectCallout">
            <a:avLst>
              <a:gd name="adj1" fmla="val 6468"/>
              <a:gd name="adj2" fmla="val -133542"/>
              <a:gd name="adj3" fmla="val 16667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uk-UA" sz="2000">
                <a:solidFill>
                  <a:srgbClr val="000000"/>
                </a:solidFill>
                <a:latin typeface="Times New Roman" pitchFamily="18" charset="0"/>
              </a:rPr>
              <a:t>ОСЕРЕДОК</a:t>
            </a: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МАГМИ</a:t>
            </a:r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 rot="-5400000">
            <a:off x="646906" y="656432"/>
            <a:ext cx="1152525" cy="1655762"/>
          </a:xfrm>
          <a:prstGeom prst="wedgeRoundRectCallout">
            <a:avLst>
              <a:gd name="adj1" fmla="val 18731"/>
              <a:gd name="adj2" fmla="val 119222"/>
              <a:gd name="adj3" fmla="val 16667"/>
            </a:avLst>
          </a:prstGeom>
          <a:solidFill>
            <a:srgbClr val="CFE9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l"/>
            <a:endParaRPr lang="ru-RU" b="0">
              <a:solidFill>
                <a:srgbClr val="000000"/>
              </a:solidFill>
            </a:endParaRPr>
          </a:p>
          <a:p>
            <a:pPr algn="l"/>
            <a:r>
              <a:rPr lang="ru-RU" b="0">
                <a:solidFill>
                  <a:srgbClr val="000000"/>
                </a:solidFill>
              </a:rPr>
              <a:t>  </a:t>
            </a:r>
            <a:r>
              <a:rPr lang="ru-RU" sz="2000">
                <a:solidFill>
                  <a:srgbClr val="000000"/>
                </a:solidFill>
              </a:rPr>
              <a:t>КРАТЕР</a:t>
            </a:r>
          </a:p>
          <a:p>
            <a:endParaRPr lang="ru-RU" sz="2000" b="0"/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 rot="661860">
            <a:off x="6142038" y="2578100"/>
            <a:ext cx="1584325" cy="863600"/>
          </a:xfrm>
          <a:prstGeom prst="wedgeRoundRectCallout">
            <a:avLst>
              <a:gd name="adj1" fmla="val -103894"/>
              <a:gd name="adj2" fmla="val -2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/>
              <a:t>КОНУСИ ВУЛКАНА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8101013" y="6092825"/>
            <a:ext cx="863600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tna1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awai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05200"/>
            <a:ext cx="5029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lava_fountai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65125" y="3930650"/>
            <a:ext cx="2341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ru-RU" sz="3600">
                <a:solidFill>
                  <a:schemeClr val="bg1"/>
                </a:solidFill>
                <a:latin typeface="Times New Roman" pitchFamily="18" charset="0"/>
              </a:rPr>
              <a:t>Лавові</a:t>
            </a:r>
          </a:p>
          <a:p>
            <a:pPr algn="l"/>
            <a:r>
              <a:rPr kumimoji="1" lang="ru-RU" sz="3600">
                <a:solidFill>
                  <a:schemeClr val="bg1"/>
                </a:solidFill>
                <a:latin typeface="Times New Roman" pitchFamily="18" charset="0"/>
              </a:rPr>
              <a:t>     потоки.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ramki23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</p:spPr>
      </p:pic>
      <p:pic>
        <p:nvPicPr>
          <p:cNvPr id="20483" name="Picture 7" descr="200px-Pompeii_the_last_day_1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439988" y="1268413"/>
            <a:ext cx="4219575" cy="4826000"/>
          </a:xfrm>
          <a:noFill/>
        </p:spPr>
      </p:pic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684213" y="620713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>
                <a:solidFill>
                  <a:srgbClr val="FF3300"/>
                </a:solidFill>
              </a:rPr>
              <a:t>Виверження вулкану Везувій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Точечный рисунок" r:id="rId3" imgW="5504762" imgH="3809524" progId="PBrush">
              <p:embed/>
            </p:oleObj>
          </a:graphicData>
        </a:graphic>
      </p:graphicFrame>
      <p:sp>
        <p:nvSpPr>
          <p:cNvPr id="1028" name="WordArt 9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6186488" cy="912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Останній день Помпеї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ompei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5795963" y="2924175"/>
            <a:ext cx="3132137" cy="23336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507" name="Picture 3" descr="Гипсовый слепок собаки, погибшей при извержении Везувия в 79 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12875"/>
            <a:ext cx="2933700" cy="233997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580063" y="404813"/>
            <a:ext cx="37798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Palatino Linotype" pitchFamily="18" charset="0"/>
              </a:rPr>
              <a:t>Скелети, які знайшли </a:t>
            </a:r>
          </a:p>
          <a:p>
            <a:r>
              <a:rPr lang="ru-RU" sz="3200">
                <a:solidFill>
                  <a:schemeClr val="bg1"/>
                </a:solidFill>
                <a:latin typeface="Palatino Linotype" pitchFamily="18" charset="0"/>
              </a:rPr>
              <a:t>на вулицях</a:t>
            </a:r>
          </a:p>
          <a:p>
            <a:r>
              <a:rPr lang="ru-RU" sz="3200">
                <a:solidFill>
                  <a:schemeClr val="bg1"/>
                </a:solidFill>
                <a:latin typeface="Palatino Linotype" pitchFamily="18" charset="0"/>
              </a:rPr>
              <a:t> Помпеї</a:t>
            </a:r>
            <a:r>
              <a:rPr lang="ru-RU" sz="32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21509" name="Picture 6" descr="помпеи"/>
          <p:cNvPicPr>
            <a:picLocks noChangeAspect="1" noChangeArrowheads="1"/>
          </p:cNvPicPr>
          <p:nvPr/>
        </p:nvPicPr>
        <p:blipFill>
          <a:blip r:embed="rId4">
            <a:lum contrast="48000"/>
          </a:blip>
          <a:srcRect/>
          <a:stretch>
            <a:fillRect/>
          </a:stretch>
        </p:blipFill>
        <p:spPr bwMode="auto">
          <a:xfrm>
            <a:off x="179388" y="188913"/>
            <a:ext cx="3111500" cy="233997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510" name="Picture 7" descr="pompei4"/>
          <p:cNvPicPr>
            <a:picLocks noChangeAspect="1" noChangeArrowheads="1"/>
          </p:cNvPicPr>
          <p:nvPr/>
        </p:nvPicPr>
        <p:blipFill>
          <a:blip r:embed="rId5">
            <a:lum bright="-6000" contrast="30000"/>
          </a:blip>
          <a:srcRect/>
          <a:stretch>
            <a:fillRect/>
          </a:stretch>
        </p:blipFill>
        <p:spPr bwMode="auto">
          <a:xfrm>
            <a:off x="468313" y="3860800"/>
            <a:ext cx="2128837" cy="2447925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mtClean="0"/>
              <a:t>МЕТА УРОКУ: Сформувати знання про вулкани й гейзери шляхом мультимедійних заходів, дати поняття про причини їх утворення; розвивати спостережливість, образну пам’ять.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 descr="ramki2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1" name="WordArt 2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7416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uk-UA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alatino Linotype"/>
              </a:rPr>
              <a:t>Групи вулканів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50825" y="2492375"/>
            <a:ext cx="38893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u="sng">
                <a:solidFill>
                  <a:srgbClr val="FFFF00"/>
                </a:solidFill>
                <a:latin typeface="Palatino Linotype" pitchFamily="18" charset="0"/>
              </a:rPr>
              <a:t>   </a:t>
            </a:r>
            <a:r>
              <a:rPr lang="ru-RU" sz="3000" u="sng">
                <a:solidFill>
                  <a:srgbClr val="FF3300"/>
                </a:solidFill>
                <a:latin typeface="Palatino Linotype" pitchFamily="18" charset="0"/>
              </a:rPr>
              <a:t>Діючі </a:t>
            </a:r>
            <a:r>
              <a:rPr lang="ru-RU" sz="3000">
                <a:latin typeface="Palatino Linotype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3366FF"/>
                </a:solidFill>
                <a:latin typeface="Palatino Linotype" pitchFamily="18" charset="0"/>
              </a:rPr>
              <a:t>Ті, що періодично вивергаються в наш час або хоча б один раз за останні 10 тис. років.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067175" y="3141663"/>
            <a:ext cx="2663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u="sng">
                <a:solidFill>
                  <a:srgbClr val="FF3300"/>
                </a:solidFill>
                <a:latin typeface="Palatino Linotype" pitchFamily="18" charset="0"/>
              </a:rPr>
              <a:t>ТІ, ЩО ЗАСНУЛИ</a:t>
            </a:r>
            <a:r>
              <a:rPr lang="ru-RU" sz="3000" u="sng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ru-RU" sz="2000">
                <a:solidFill>
                  <a:srgbClr val="3366FF"/>
                </a:solidFill>
                <a:latin typeface="Palatino Linotype" pitchFamily="18" charset="0"/>
              </a:rPr>
              <a:t>вулкани,які жодного разу не діяли від 10 тис. років до 25 тис. років 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6227763" y="5084763"/>
            <a:ext cx="2627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u="sng">
                <a:solidFill>
                  <a:srgbClr val="FF3300"/>
                </a:solidFill>
                <a:latin typeface="Palatino Linotype" pitchFamily="18" charset="0"/>
              </a:rPr>
              <a:t>ЗГАСЛІ</a:t>
            </a:r>
            <a:r>
              <a:rPr lang="ru-RU" sz="3000" u="sng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ru-RU" sz="2000">
                <a:solidFill>
                  <a:srgbClr val="3366FF"/>
                </a:solidFill>
                <a:latin typeface="Palatino Linotype" pitchFamily="18" charset="0"/>
              </a:rPr>
              <a:t>вулкани,які не діють 25 тис. років </a:t>
            </a: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4643438" y="1341438"/>
            <a:ext cx="288925" cy="1943100"/>
          </a:xfrm>
          <a:prstGeom prst="downArrow">
            <a:avLst>
              <a:gd name="adj1" fmla="val 50000"/>
              <a:gd name="adj2" fmla="val 168132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 rot="-1659499">
            <a:off x="7019925" y="1125538"/>
            <a:ext cx="288925" cy="3673475"/>
          </a:xfrm>
          <a:prstGeom prst="downArrow">
            <a:avLst>
              <a:gd name="adj1" fmla="val 50000"/>
              <a:gd name="adj2" fmla="val 317857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2537" name="AutoShape 8"/>
          <p:cNvSpPr>
            <a:spLocks noChangeArrowheads="1"/>
          </p:cNvSpPr>
          <p:nvPr/>
        </p:nvSpPr>
        <p:spPr bwMode="auto">
          <a:xfrm rot="8376179">
            <a:off x="1547813" y="1700213"/>
            <a:ext cx="1800225" cy="273050"/>
          </a:xfrm>
          <a:prstGeom prst="rightArrow">
            <a:avLst>
              <a:gd name="adj1" fmla="val 50000"/>
              <a:gd name="adj2" fmla="val 164826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3555" name="Picture 8" descr="mount-redoubt-volcano-09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0" y="188913"/>
            <a:ext cx="3968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200">
                <a:solidFill>
                  <a:srgbClr val="FF3300"/>
                </a:solidFill>
              </a:rPr>
              <a:t>Ключевская Сопка</a:t>
            </a:r>
          </a:p>
        </p:txBody>
      </p:sp>
      <p:pic>
        <p:nvPicPr>
          <p:cNvPr id="85016" name="Picture 24" descr="кракатау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lum contrast="18000"/>
          </a:blip>
          <a:srcRect/>
          <a:stretch>
            <a:fillRect/>
          </a:stretch>
        </p:blipFill>
        <p:spPr>
          <a:xfrm>
            <a:off x="-1588" y="0"/>
            <a:ext cx="4254501" cy="6858000"/>
          </a:xfrm>
          <a:noFill/>
        </p:spPr>
      </p:pic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179388" y="115888"/>
            <a:ext cx="1982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200">
                <a:solidFill>
                  <a:schemeClr val="bg1"/>
                </a:solidFill>
              </a:rPr>
              <a:t>Кракатау</a:t>
            </a:r>
          </a:p>
        </p:txBody>
      </p:sp>
      <p:pic>
        <p:nvPicPr>
          <p:cNvPr id="85009" name="Picture 17" descr="ВЕЛИЧАЙШАЯ ГОРА ЯПОНИИ ФУДЗИЯМА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395663" y="0"/>
            <a:ext cx="5748337" cy="6858000"/>
          </a:xfrm>
          <a:noFill/>
        </p:spPr>
      </p:pic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6443663" y="5516563"/>
            <a:ext cx="2228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chemeClr val="bg1"/>
                </a:solidFill>
              </a:rPr>
              <a:t>Фудзияма</a:t>
            </a:r>
          </a:p>
        </p:txBody>
      </p:sp>
      <p:pic>
        <p:nvPicPr>
          <p:cNvPr id="85006" name="Picture 14" descr="эльбрус"/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6877050" y="333375"/>
            <a:ext cx="193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200"/>
              <a:t>Эльбрус</a:t>
            </a:r>
          </a:p>
        </p:txBody>
      </p:sp>
      <p:pic>
        <p:nvPicPr>
          <p:cNvPr id="85013" name="Picture 2" descr="Вулкан Килиманджар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2" name="Rectangle 30"/>
          <p:cNvSpPr>
            <a:spLocks noChangeArrowheads="1"/>
          </p:cNvSpPr>
          <p:nvPr/>
        </p:nvSpPr>
        <p:spPr bwMode="auto">
          <a:xfrm>
            <a:off x="395288" y="188913"/>
            <a:ext cx="2955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200">
                <a:solidFill>
                  <a:schemeClr val="bg1"/>
                </a:solidFill>
              </a:rPr>
              <a:t>Кіліманджаро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5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5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5" grpId="0"/>
      <p:bldP spid="85018" grpId="0"/>
      <p:bldP spid="850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195513" y="3284538"/>
            <a:ext cx="71437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64163" y="1916113"/>
            <a:ext cx="71437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5148263" y="3357563"/>
            <a:ext cx="71437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7740650" y="2205038"/>
            <a:ext cx="71438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7885113" y="1628775"/>
            <a:ext cx="71437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4" name="AutoShape 9"/>
          <p:cNvSpPr>
            <a:spLocks noChangeArrowheads="1"/>
          </p:cNvSpPr>
          <p:nvPr/>
        </p:nvSpPr>
        <p:spPr bwMode="auto">
          <a:xfrm>
            <a:off x="4572000" y="1989138"/>
            <a:ext cx="71438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5" name="AutoShape 10"/>
          <p:cNvSpPr>
            <a:spLocks noChangeArrowheads="1"/>
          </p:cNvSpPr>
          <p:nvPr/>
        </p:nvSpPr>
        <p:spPr bwMode="auto">
          <a:xfrm>
            <a:off x="7092950" y="3284538"/>
            <a:ext cx="71438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>
            <a:off x="3924300" y="1341438"/>
            <a:ext cx="71438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7" name="AutoShape 12"/>
          <p:cNvSpPr>
            <a:spLocks noChangeArrowheads="1"/>
          </p:cNvSpPr>
          <p:nvPr/>
        </p:nvSpPr>
        <p:spPr bwMode="auto">
          <a:xfrm>
            <a:off x="1835150" y="2708275"/>
            <a:ext cx="71438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8" name="AutoShape 13"/>
          <p:cNvSpPr>
            <a:spLocks noChangeArrowheads="1"/>
          </p:cNvSpPr>
          <p:nvPr/>
        </p:nvSpPr>
        <p:spPr bwMode="auto">
          <a:xfrm>
            <a:off x="2484438" y="3860800"/>
            <a:ext cx="73025" cy="73025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3995738" y="1052513"/>
            <a:ext cx="90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/>
              <a:t>Гекла</a:t>
            </a:r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4140200" y="1557338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/>
              <a:t>Везувій</a:t>
            </a:r>
          </a:p>
        </p:txBody>
      </p:sp>
      <p:sp>
        <p:nvSpPr>
          <p:cNvPr id="24591" name="Rectangle 16"/>
          <p:cNvSpPr>
            <a:spLocks noChangeArrowheads="1"/>
          </p:cNvSpPr>
          <p:nvPr/>
        </p:nvSpPr>
        <p:spPr bwMode="auto">
          <a:xfrm>
            <a:off x="1547813" y="2205038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/>
              <a:t>Орісаба</a:t>
            </a:r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>
            <a:off x="1835150" y="2924175"/>
            <a:ext cx="1281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/>
              <a:t>Котопахі</a:t>
            </a:r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1979613" y="3933825"/>
            <a:ext cx="210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/>
              <a:t>Льюльяйльяко</a:t>
            </a:r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6516688" y="335756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2000"/>
              <a:t>Кракатау</a:t>
            </a:r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5435600" y="1700213"/>
            <a:ext cx="1277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/>
              <a:t>Эльбрус</a:t>
            </a:r>
          </a:p>
        </p:txBody>
      </p:sp>
      <p:sp>
        <p:nvSpPr>
          <p:cNvPr id="24596" name="Rectangle 21"/>
          <p:cNvSpPr>
            <a:spLocks noChangeArrowheads="1"/>
          </p:cNvSpPr>
          <p:nvPr/>
        </p:nvSpPr>
        <p:spPr bwMode="auto">
          <a:xfrm>
            <a:off x="6372225" y="1125538"/>
            <a:ext cx="256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/>
              <a:t>Ключевська Сопка</a:t>
            </a:r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7308850" y="2276475"/>
            <a:ext cx="137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/>
              <a:t>Фудзіяма</a:t>
            </a:r>
          </a:p>
        </p:txBody>
      </p: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4427538" y="335756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2000"/>
              <a:t>Кіліманджаро</a:t>
            </a:r>
          </a:p>
        </p:txBody>
      </p:sp>
      <p:sp>
        <p:nvSpPr>
          <p:cNvPr id="24599" name="Rectangle 24"/>
          <p:cNvSpPr>
            <a:spLocks noChangeArrowheads="1"/>
          </p:cNvSpPr>
          <p:nvPr/>
        </p:nvSpPr>
        <p:spPr bwMode="auto">
          <a:xfrm>
            <a:off x="1331913" y="0"/>
            <a:ext cx="6408737" cy="620713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Сейсмічні райони</a:t>
            </a:r>
            <a:endParaRPr lang="ru-RU"/>
          </a:p>
        </p:txBody>
      </p:sp>
      <p:sp>
        <p:nvSpPr>
          <p:cNvPr id="24600" name="Rectangle 25"/>
          <p:cNvSpPr>
            <a:spLocks noChangeArrowheads="1"/>
          </p:cNvSpPr>
          <p:nvPr/>
        </p:nvSpPr>
        <p:spPr bwMode="auto">
          <a:xfrm>
            <a:off x="3203575" y="5661025"/>
            <a:ext cx="2663825" cy="358775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Сейсмічні пояси</a:t>
            </a:r>
            <a:endParaRPr lang="ru-RU"/>
          </a:p>
        </p:txBody>
      </p:sp>
      <p:sp>
        <p:nvSpPr>
          <p:cNvPr id="24601" name="Rectangle 26"/>
          <p:cNvSpPr>
            <a:spLocks noChangeArrowheads="1"/>
          </p:cNvSpPr>
          <p:nvPr/>
        </p:nvSpPr>
        <p:spPr bwMode="auto">
          <a:xfrm>
            <a:off x="2124075" y="6165850"/>
            <a:ext cx="1871663" cy="2159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600"/>
              <a:t> </a:t>
            </a:r>
            <a:r>
              <a:rPr lang="uk-UA" sz="1600">
                <a:solidFill>
                  <a:schemeClr val="bg1"/>
                </a:solidFill>
              </a:rPr>
              <a:t>Тихоокеанський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4602" name="Rectangle 27"/>
          <p:cNvSpPr>
            <a:spLocks noChangeArrowheads="1"/>
          </p:cNvSpPr>
          <p:nvPr/>
        </p:nvSpPr>
        <p:spPr bwMode="auto">
          <a:xfrm>
            <a:off x="5219700" y="6165850"/>
            <a:ext cx="2952750" cy="2159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600"/>
              <a:t> </a:t>
            </a:r>
            <a:r>
              <a:rPr lang="uk-UA" sz="1600">
                <a:solidFill>
                  <a:schemeClr val="bg1"/>
                </a:solidFill>
              </a:rPr>
              <a:t>Середземноморський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4603" name="Rectangle 28"/>
          <p:cNvSpPr>
            <a:spLocks noChangeArrowheads="1"/>
          </p:cNvSpPr>
          <p:nvPr/>
        </p:nvSpPr>
        <p:spPr bwMode="auto">
          <a:xfrm>
            <a:off x="5219700" y="6453188"/>
            <a:ext cx="2952750" cy="2159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600"/>
              <a:t> </a:t>
            </a:r>
            <a:r>
              <a:rPr lang="uk-UA" sz="1600">
                <a:solidFill>
                  <a:schemeClr val="bg1"/>
                </a:solidFill>
              </a:rPr>
              <a:t>Межа плит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4604" name="Rectangle 29"/>
          <p:cNvSpPr>
            <a:spLocks noChangeArrowheads="1"/>
          </p:cNvSpPr>
          <p:nvPr/>
        </p:nvSpPr>
        <p:spPr bwMode="auto">
          <a:xfrm>
            <a:off x="2051050" y="6453188"/>
            <a:ext cx="2232025" cy="215900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600"/>
              <a:t> </a:t>
            </a:r>
            <a:r>
              <a:rPr lang="uk-UA" sz="1600">
                <a:solidFill>
                  <a:schemeClr val="bg1"/>
                </a:solidFill>
              </a:rPr>
              <a:t>Афро-Азіатський</a:t>
            </a:r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ramki2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5603" name="Picture 2" descr="гаваи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611188" y="404813"/>
            <a:ext cx="7993062" cy="59594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087813" y="622300"/>
            <a:ext cx="4017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Palatino Linotype" pitchFamily="18" charset="0"/>
              </a:rPr>
              <a:t>Гавайські острови</a:t>
            </a:r>
            <a:r>
              <a:rPr lang="ru-RU" sz="32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6628" name="Picture 4" descr="PICT0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7652" name="Picture 4" descr="PICT0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ramki2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5795963" y="2133600"/>
            <a:ext cx="3106737" cy="20161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3366FF"/>
                </a:solidFill>
              </a:rPr>
              <a:t>Схема </a:t>
            </a:r>
            <a:br>
              <a:rPr lang="ru-RU" sz="2800" b="1" smtClean="0">
                <a:solidFill>
                  <a:srgbClr val="3366FF"/>
                </a:solidFill>
              </a:rPr>
            </a:br>
            <a:r>
              <a:rPr lang="ru-RU" sz="2800" b="1" smtClean="0">
                <a:solidFill>
                  <a:srgbClr val="3366FF"/>
                </a:solidFill>
              </a:rPr>
              <a:t>«Принцип</a:t>
            </a:r>
            <a:br>
              <a:rPr lang="ru-RU" sz="2800" b="1" smtClean="0">
                <a:solidFill>
                  <a:srgbClr val="3366FF"/>
                </a:solidFill>
              </a:rPr>
            </a:br>
            <a:r>
              <a:rPr lang="ru-RU" sz="2800" b="1" smtClean="0">
                <a:solidFill>
                  <a:srgbClr val="3366FF"/>
                </a:solidFill>
              </a:rPr>
              <a:t> дії</a:t>
            </a:r>
            <a:br>
              <a:rPr lang="ru-RU" sz="2800" b="1" smtClean="0">
                <a:solidFill>
                  <a:srgbClr val="3366FF"/>
                </a:solidFill>
              </a:rPr>
            </a:br>
            <a:r>
              <a:rPr lang="ru-RU" sz="2800" b="1" smtClean="0">
                <a:solidFill>
                  <a:srgbClr val="3366FF"/>
                </a:solidFill>
              </a:rPr>
              <a:t> гейзера»</a:t>
            </a:r>
          </a:p>
        </p:txBody>
      </p:sp>
      <p:pic>
        <p:nvPicPr>
          <p:cNvPr id="28676" name="Picture 4" descr="Geyser_animation"/>
          <p:cNvPicPr>
            <a:picLocks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404813"/>
            <a:ext cx="5491163" cy="5988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9699" name="Picture 7" descr="pic-23Oct2009-12-00-0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175"/>
            <a:ext cx="9144000" cy="6861175"/>
          </a:xfrm>
          <a:noFill/>
        </p:spPr>
      </p:pic>
      <p:pic>
        <p:nvPicPr>
          <p:cNvPr id="94212" name="Picture 4" descr="Й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0723" name="Picture 3" descr="Contur-World-Map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FF3300"/>
            </a:solidFill>
          </a:ln>
        </p:spPr>
      </p:pic>
      <p:sp>
        <p:nvSpPr>
          <p:cNvPr id="30724" name="AutoShape 16"/>
          <p:cNvSpPr>
            <a:spLocks noChangeArrowheads="1"/>
          </p:cNvSpPr>
          <p:nvPr/>
        </p:nvSpPr>
        <p:spPr bwMode="auto">
          <a:xfrm>
            <a:off x="7235825" y="1268413"/>
            <a:ext cx="71438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30725" name="AutoShape 20"/>
          <p:cNvSpPr>
            <a:spLocks noChangeArrowheads="1"/>
          </p:cNvSpPr>
          <p:nvPr/>
        </p:nvSpPr>
        <p:spPr bwMode="auto">
          <a:xfrm>
            <a:off x="4284663" y="2060575"/>
            <a:ext cx="71437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30726" name="AutoShape 22"/>
          <p:cNvSpPr>
            <a:spLocks noChangeArrowheads="1"/>
          </p:cNvSpPr>
          <p:nvPr/>
        </p:nvSpPr>
        <p:spPr bwMode="auto">
          <a:xfrm>
            <a:off x="6588125" y="3789363"/>
            <a:ext cx="71438" cy="6985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uk-UA" b="0"/>
          </a:p>
        </p:txBody>
      </p:sp>
      <p:sp>
        <p:nvSpPr>
          <p:cNvPr id="30727" name="Rectangle 24"/>
          <p:cNvSpPr>
            <a:spLocks noChangeArrowheads="1"/>
          </p:cNvSpPr>
          <p:nvPr/>
        </p:nvSpPr>
        <p:spPr bwMode="auto">
          <a:xfrm>
            <a:off x="3851275" y="1700213"/>
            <a:ext cx="1401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b="0"/>
              <a:t>влк Везувій</a:t>
            </a:r>
          </a:p>
        </p:txBody>
      </p:sp>
      <p:sp>
        <p:nvSpPr>
          <p:cNvPr id="30728" name="Rectangle 25"/>
          <p:cNvSpPr>
            <a:spLocks noChangeArrowheads="1"/>
          </p:cNvSpPr>
          <p:nvPr/>
        </p:nvSpPr>
        <p:spPr bwMode="auto">
          <a:xfrm>
            <a:off x="6588125" y="3860800"/>
            <a:ext cx="1627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b="0"/>
              <a:t> влк Кракатау</a:t>
            </a:r>
          </a:p>
        </p:txBody>
      </p:sp>
      <p:sp>
        <p:nvSpPr>
          <p:cNvPr id="30729" name="Rectangle 26"/>
          <p:cNvSpPr>
            <a:spLocks noChangeArrowheads="1"/>
          </p:cNvSpPr>
          <p:nvPr/>
        </p:nvSpPr>
        <p:spPr bwMode="auto">
          <a:xfrm>
            <a:off x="6156325" y="1341438"/>
            <a:ext cx="2640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b="0"/>
              <a:t>влк. Ключевська Сопка</a:t>
            </a:r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7812088" y="260350"/>
            <a:ext cx="1081087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100"/>
              <a:t>КАРТА СВІТУ</a:t>
            </a:r>
            <a:endParaRPr lang="ru-RU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amki2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128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Домашнє завдання: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827088" y="3141663"/>
            <a:ext cx="7515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altLang="ja-JP" sz="2400"/>
              <a:t>Опрацювати відповідний параграф підручника.</a:t>
            </a:r>
          </a:p>
          <a:p>
            <a:pPr algn="l"/>
            <a:r>
              <a:rPr lang="uk-UA" altLang="ja-JP" sz="2400"/>
              <a:t>Позначити на контурній карті найвищі вулкани світу</a:t>
            </a:r>
            <a:r>
              <a:rPr lang="en-GB" altLang="ja-JP" sz="2400">
                <a:ea typeface="ＭＳ Ｐゴシック" charset="-128"/>
              </a:rPr>
              <a:t> </a:t>
            </a:r>
            <a:r>
              <a:rPr lang="uk-UA" altLang="ja-JP" sz="2400"/>
              <a:t>.</a:t>
            </a:r>
            <a:endParaRPr lang="ru-RU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4" descr="ramki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41402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5148263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Л</a:t>
            </a:r>
            <a:endParaRPr lang="ru-RU"/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56515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3635375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Х</a:t>
            </a:r>
            <a:endParaRPr lang="ru-RU"/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514826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Ф</a:t>
            </a:r>
            <a:endParaRPr lang="ru-RU"/>
          </a:p>
        </p:txBody>
      </p:sp>
      <p:sp>
        <p:nvSpPr>
          <p:cNvPr id="6152" name="AutoShape 10"/>
          <p:cNvSpPr>
            <a:spLocks noChangeArrowheads="1"/>
          </p:cNvSpPr>
          <p:nvPr/>
        </p:nvSpPr>
        <p:spPr bwMode="auto">
          <a:xfrm>
            <a:off x="76676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3" name="AutoShape 11"/>
          <p:cNvSpPr>
            <a:spLocks noChangeArrowheads="1"/>
          </p:cNvSpPr>
          <p:nvPr/>
        </p:nvSpPr>
        <p:spPr bwMode="auto">
          <a:xfrm>
            <a:off x="56515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auto">
          <a:xfrm>
            <a:off x="41402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5" name="AutoShape 13"/>
          <p:cNvSpPr>
            <a:spLocks noChangeArrowheads="1"/>
          </p:cNvSpPr>
          <p:nvPr/>
        </p:nvSpPr>
        <p:spPr bwMode="auto">
          <a:xfrm>
            <a:off x="4643438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6" name="AutoShape 14"/>
          <p:cNvSpPr>
            <a:spLocks noChangeArrowheads="1"/>
          </p:cNvSpPr>
          <p:nvPr/>
        </p:nvSpPr>
        <p:spPr bwMode="auto">
          <a:xfrm>
            <a:off x="31321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36353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8" name="AutoShape 16"/>
          <p:cNvSpPr>
            <a:spLocks noChangeArrowheads="1"/>
          </p:cNvSpPr>
          <p:nvPr/>
        </p:nvSpPr>
        <p:spPr bwMode="auto">
          <a:xfrm>
            <a:off x="414020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9" name="AutoShape 17"/>
          <p:cNvSpPr>
            <a:spLocks noChangeArrowheads="1"/>
          </p:cNvSpPr>
          <p:nvPr/>
        </p:nvSpPr>
        <p:spPr bwMode="auto">
          <a:xfrm>
            <a:off x="46434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60" name="AutoShape 18"/>
          <p:cNvSpPr>
            <a:spLocks noChangeArrowheads="1"/>
          </p:cNvSpPr>
          <p:nvPr/>
        </p:nvSpPr>
        <p:spPr bwMode="auto">
          <a:xfrm>
            <a:off x="161925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61" name="AutoShape 19"/>
          <p:cNvSpPr>
            <a:spLocks noChangeArrowheads="1"/>
          </p:cNvSpPr>
          <p:nvPr/>
        </p:nvSpPr>
        <p:spPr bwMode="auto">
          <a:xfrm>
            <a:off x="21240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62" name="AutoShape 20"/>
          <p:cNvSpPr>
            <a:spLocks noChangeArrowheads="1"/>
          </p:cNvSpPr>
          <p:nvPr/>
        </p:nvSpPr>
        <p:spPr bwMode="auto">
          <a:xfrm>
            <a:off x="26273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63" name="AutoShape 21"/>
          <p:cNvSpPr>
            <a:spLocks noChangeArrowheads="1"/>
          </p:cNvSpPr>
          <p:nvPr/>
        </p:nvSpPr>
        <p:spPr bwMode="auto">
          <a:xfrm>
            <a:off x="61118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64" name="AutoShape 22"/>
          <p:cNvSpPr>
            <a:spLocks noChangeArrowheads="1"/>
          </p:cNvSpPr>
          <p:nvPr/>
        </p:nvSpPr>
        <p:spPr bwMode="auto">
          <a:xfrm>
            <a:off x="11160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65" name="AutoShape 23"/>
          <p:cNvSpPr>
            <a:spLocks noChangeArrowheads="1"/>
          </p:cNvSpPr>
          <p:nvPr/>
        </p:nvSpPr>
        <p:spPr bwMode="auto">
          <a:xfrm>
            <a:off x="514826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С</a:t>
            </a:r>
            <a:endParaRPr lang="ru-RU"/>
          </a:p>
        </p:txBody>
      </p:sp>
      <p:sp>
        <p:nvSpPr>
          <p:cNvPr id="5142" name="AutoShape 24"/>
          <p:cNvSpPr>
            <a:spLocks noChangeArrowheads="1"/>
          </p:cNvSpPr>
          <p:nvPr/>
        </p:nvSpPr>
        <p:spPr bwMode="auto">
          <a:xfrm>
            <a:off x="4643438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И</a:t>
            </a:r>
            <a:endParaRPr lang="ru-RU"/>
          </a:p>
        </p:txBody>
      </p:sp>
      <p:sp>
        <p:nvSpPr>
          <p:cNvPr id="6167" name="AutoShape 25"/>
          <p:cNvSpPr>
            <a:spLocks noChangeArrowheads="1"/>
          </p:cNvSpPr>
          <p:nvPr/>
        </p:nvSpPr>
        <p:spPr bwMode="auto">
          <a:xfrm>
            <a:off x="51482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6168" name="AutoShape 26"/>
          <p:cNvSpPr>
            <a:spLocks noChangeArrowheads="1"/>
          </p:cNvSpPr>
          <p:nvPr/>
        </p:nvSpPr>
        <p:spPr bwMode="auto">
          <a:xfrm>
            <a:off x="5148263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Т</a:t>
            </a:r>
            <a:endParaRPr lang="ru-RU"/>
          </a:p>
        </p:txBody>
      </p:sp>
      <p:sp>
        <p:nvSpPr>
          <p:cNvPr id="6169" name="AutoShape 27"/>
          <p:cNvSpPr>
            <a:spLocks noChangeArrowheads="1"/>
          </p:cNvSpPr>
          <p:nvPr/>
        </p:nvSpPr>
        <p:spPr bwMode="auto">
          <a:xfrm>
            <a:off x="51482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О</a:t>
            </a:r>
            <a:endParaRPr lang="ru-RU"/>
          </a:p>
        </p:txBody>
      </p:sp>
      <p:sp>
        <p:nvSpPr>
          <p:cNvPr id="6170" name="AutoShape 28"/>
          <p:cNvSpPr>
            <a:spLocks noChangeArrowheads="1"/>
          </p:cNvSpPr>
          <p:nvPr/>
        </p:nvSpPr>
        <p:spPr bwMode="auto">
          <a:xfrm>
            <a:off x="51482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6171" name="AutoShape 29"/>
          <p:cNvSpPr>
            <a:spLocks noChangeArrowheads="1"/>
          </p:cNvSpPr>
          <p:nvPr/>
        </p:nvSpPr>
        <p:spPr bwMode="auto">
          <a:xfrm>
            <a:off x="5148263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Р</a:t>
            </a:r>
            <a:endParaRPr lang="ru-RU"/>
          </a:p>
        </p:txBody>
      </p:sp>
      <p:sp>
        <p:nvSpPr>
          <p:cNvPr id="6172" name="AutoShape 30"/>
          <p:cNvSpPr>
            <a:spLocks noChangeArrowheads="1"/>
          </p:cNvSpPr>
          <p:nvPr/>
        </p:nvSpPr>
        <p:spPr bwMode="auto">
          <a:xfrm>
            <a:off x="5148263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6173" name="AutoShape 31"/>
          <p:cNvSpPr>
            <a:spLocks noChangeArrowheads="1"/>
          </p:cNvSpPr>
          <p:nvPr/>
        </p:nvSpPr>
        <p:spPr bwMode="auto">
          <a:xfrm>
            <a:off x="716438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74" name="AutoShape 32"/>
          <p:cNvSpPr>
            <a:spLocks noChangeArrowheads="1"/>
          </p:cNvSpPr>
          <p:nvPr/>
        </p:nvSpPr>
        <p:spPr bwMode="auto">
          <a:xfrm>
            <a:off x="66595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75" name="AutoShape 33"/>
          <p:cNvSpPr>
            <a:spLocks noChangeArrowheads="1"/>
          </p:cNvSpPr>
          <p:nvPr/>
        </p:nvSpPr>
        <p:spPr bwMode="auto">
          <a:xfrm>
            <a:off x="61563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76" name="AutoShape 34"/>
          <p:cNvSpPr>
            <a:spLocks noChangeArrowheads="1"/>
          </p:cNvSpPr>
          <p:nvPr/>
        </p:nvSpPr>
        <p:spPr bwMode="auto">
          <a:xfrm>
            <a:off x="56515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77" name="AutoShape 35"/>
          <p:cNvSpPr>
            <a:spLocks noChangeArrowheads="1"/>
          </p:cNvSpPr>
          <p:nvPr/>
        </p:nvSpPr>
        <p:spPr bwMode="auto">
          <a:xfrm>
            <a:off x="41402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78" name="AutoShape 36"/>
          <p:cNvSpPr>
            <a:spLocks noChangeArrowheads="1"/>
          </p:cNvSpPr>
          <p:nvPr/>
        </p:nvSpPr>
        <p:spPr bwMode="auto">
          <a:xfrm>
            <a:off x="464343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79" name="AutoShape 37"/>
          <p:cNvSpPr>
            <a:spLocks noChangeArrowheads="1"/>
          </p:cNvSpPr>
          <p:nvPr/>
        </p:nvSpPr>
        <p:spPr bwMode="auto">
          <a:xfrm>
            <a:off x="363537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0" name="AutoShape 38"/>
          <p:cNvSpPr>
            <a:spLocks noChangeArrowheads="1"/>
          </p:cNvSpPr>
          <p:nvPr/>
        </p:nvSpPr>
        <p:spPr bwMode="auto">
          <a:xfrm>
            <a:off x="615632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1" name="AutoShape 39"/>
          <p:cNvSpPr>
            <a:spLocks noChangeArrowheads="1"/>
          </p:cNvSpPr>
          <p:nvPr/>
        </p:nvSpPr>
        <p:spPr bwMode="auto">
          <a:xfrm>
            <a:off x="709295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2" name="AutoShape 40"/>
          <p:cNvSpPr>
            <a:spLocks noChangeArrowheads="1"/>
          </p:cNvSpPr>
          <p:nvPr/>
        </p:nvSpPr>
        <p:spPr bwMode="auto">
          <a:xfrm>
            <a:off x="658812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3" name="AutoShape 41"/>
          <p:cNvSpPr>
            <a:spLocks noChangeArrowheads="1"/>
          </p:cNvSpPr>
          <p:nvPr/>
        </p:nvSpPr>
        <p:spPr bwMode="auto">
          <a:xfrm>
            <a:off x="608488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4" name="AutoShape 42"/>
          <p:cNvSpPr>
            <a:spLocks noChangeArrowheads="1"/>
          </p:cNvSpPr>
          <p:nvPr/>
        </p:nvSpPr>
        <p:spPr bwMode="auto">
          <a:xfrm>
            <a:off x="56515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5" name="AutoShape 43"/>
          <p:cNvSpPr>
            <a:spLocks noChangeArrowheads="1"/>
          </p:cNvSpPr>
          <p:nvPr/>
        </p:nvSpPr>
        <p:spPr bwMode="auto">
          <a:xfrm>
            <a:off x="262731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6" name="AutoShape 44"/>
          <p:cNvSpPr>
            <a:spLocks noChangeArrowheads="1"/>
          </p:cNvSpPr>
          <p:nvPr/>
        </p:nvSpPr>
        <p:spPr bwMode="auto">
          <a:xfrm>
            <a:off x="31321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7" name="AutoShape 45"/>
          <p:cNvSpPr>
            <a:spLocks noChangeArrowheads="1"/>
          </p:cNvSpPr>
          <p:nvPr/>
        </p:nvSpPr>
        <p:spPr bwMode="auto">
          <a:xfrm>
            <a:off x="36353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8" name="AutoShape 46"/>
          <p:cNvSpPr>
            <a:spLocks noChangeArrowheads="1"/>
          </p:cNvSpPr>
          <p:nvPr/>
        </p:nvSpPr>
        <p:spPr bwMode="auto">
          <a:xfrm>
            <a:off x="41402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89" name="AutoShape 47"/>
          <p:cNvSpPr>
            <a:spLocks noChangeArrowheads="1"/>
          </p:cNvSpPr>
          <p:nvPr/>
        </p:nvSpPr>
        <p:spPr bwMode="auto">
          <a:xfrm>
            <a:off x="46434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0" name="AutoShape 48"/>
          <p:cNvSpPr>
            <a:spLocks noChangeArrowheads="1"/>
          </p:cNvSpPr>
          <p:nvPr/>
        </p:nvSpPr>
        <p:spPr bwMode="auto">
          <a:xfrm>
            <a:off x="21240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1" name="AutoShape 49"/>
          <p:cNvSpPr>
            <a:spLocks noChangeArrowheads="1"/>
          </p:cNvSpPr>
          <p:nvPr/>
        </p:nvSpPr>
        <p:spPr bwMode="auto">
          <a:xfrm>
            <a:off x="41402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2" name="AutoShape 50"/>
          <p:cNvSpPr>
            <a:spLocks noChangeArrowheads="1"/>
          </p:cNvSpPr>
          <p:nvPr/>
        </p:nvSpPr>
        <p:spPr bwMode="auto">
          <a:xfrm>
            <a:off x="46434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3" name="AutoShape 51"/>
          <p:cNvSpPr>
            <a:spLocks noChangeArrowheads="1"/>
          </p:cNvSpPr>
          <p:nvPr/>
        </p:nvSpPr>
        <p:spPr bwMode="auto">
          <a:xfrm>
            <a:off x="66595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4" name="AutoShape 52"/>
          <p:cNvSpPr>
            <a:spLocks noChangeArrowheads="1"/>
          </p:cNvSpPr>
          <p:nvPr/>
        </p:nvSpPr>
        <p:spPr bwMode="auto">
          <a:xfrm>
            <a:off x="615632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5" name="AutoShape 53"/>
          <p:cNvSpPr>
            <a:spLocks noChangeArrowheads="1"/>
          </p:cNvSpPr>
          <p:nvPr/>
        </p:nvSpPr>
        <p:spPr bwMode="auto">
          <a:xfrm>
            <a:off x="56515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6" name="AutoShape 54"/>
          <p:cNvSpPr>
            <a:spLocks noChangeArrowheads="1"/>
          </p:cNvSpPr>
          <p:nvPr/>
        </p:nvSpPr>
        <p:spPr bwMode="auto">
          <a:xfrm>
            <a:off x="262731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7" name="AutoShape 55"/>
          <p:cNvSpPr>
            <a:spLocks noChangeArrowheads="1"/>
          </p:cNvSpPr>
          <p:nvPr/>
        </p:nvSpPr>
        <p:spPr bwMode="auto">
          <a:xfrm>
            <a:off x="31321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8" name="AutoShape 56"/>
          <p:cNvSpPr>
            <a:spLocks noChangeArrowheads="1"/>
          </p:cNvSpPr>
          <p:nvPr/>
        </p:nvSpPr>
        <p:spPr bwMode="auto">
          <a:xfrm>
            <a:off x="363537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99" name="AutoShape 57"/>
          <p:cNvSpPr>
            <a:spLocks noChangeArrowheads="1"/>
          </p:cNvSpPr>
          <p:nvPr/>
        </p:nvSpPr>
        <p:spPr bwMode="auto">
          <a:xfrm>
            <a:off x="41402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0" name="AutoShape 58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1" name="AutoShape 59"/>
          <p:cNvSpPr>
            <a:spLocks noChangeArrowheads="1"/>
          </p:cNvSpPr>
          <p:nvPr/>
        </p:nvSpPr>
        <p:spPr bwMode="auto">
          <a:xfrm>
            <a:off x="56515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2" name="AutoShape 60"/>
          <p:cNvSpPr>
            <a:spLocks noChangeArrowheads="1"/>
          </p:cNvSpPr>
          <p:nvPr/>
        </p:nvSpPr>
        <p:spPr bwMode="auto">
          <a:xfrm>
            <a:off x="363537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3" name="AutoShape 61"/>
          <p:cNvSpPr>
            <a:spLocks noChangeArrowheads="1"/>
          </p:cNvSpPr>
          <p:nvPr/>
        </p:nvSpPr>
        <p:spPr bwMode="auto">
          <a:xfrm>
            <a:off x="41402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4" name="AutoShape 62"/>
          <p:cNvSpPr>
            <a:spLocks noChangeArrowheads="1"/>
          </p:cNvSpPr>
          <p:nvPr/>
        </p:nvSpPr>
        <p:spPr bwMode="auto">
          <a:xfrm>
            <a:off x="4643438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5" name="AutoShape 63"/>
          <p:cNvSpPr>
            <a:spLocks noChangeArrowheads="1"/>
          </p:cNvSpPr>
          <p:nvPr/>
        </p:nvSpPr>
        <p:spPr bwMode="auto">
          <a:xfrm>
            <a:off x="615632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6" name="AutoShape 64"/>
          <p:cNvSpPr>
            <a:spLocks noChangeArrowheads="1"/>
          </p:cNvSpPr>
          <p:nvPr/>
        </p:nvSpPr>
        <p:spPr bwMode="auto">
          <a:xfrm>
            <a:off x="56515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7" name="AutoShape 65"/>
          <p:cNvSpPr>
            <a:spLocks noChangeArrowheads="1"/>
          </p:cNvSpPr>
          <p:nvPr/>
        </p:nvSpPr>
        <p:spPr bwMode="auto">
          <a:xfrm>
            <a:off x="76676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8" name="AutoShape 66"/>
          <p:cNvSpPr>
            <a:spLocks noChangeArrowheads="1"/>
          </p:cNvSpPr>
          <p:nvPr/>
        </p:nvSpPr>
        <p:spPr bwMode="auto">
          <a:xfrm>
            <a:off x="716438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09" name="AutoShape 67"/>
          <p:cNvSpPr>
            <a:spLocks noChangeArrowheads="1"/>
          </p:cNvSpPr>
          <p:nvPr/>
        </p:nvSpPr>
        <p:spPr bwMode="auto">
          <a:xfrm>
            <a:off x="66595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10" name="AutoShape 68"/>
          <p:cNvSpPr>
            <a:spLocks noChangeArrowheads="1"/>
          </p:cNvSpPr>
          <p:nvPr/>
        </p:nvSpPr>
        <p:spPr bwMode="auto">
          <a:xfrm>
            <a:off x="61563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11" name="AutoShape 69"/>
          <p:cNvSpPr>
            <a:spLocks noChangeArrowheads="1"/>
          </p:cNvSpPr>
          <p:nvPr/>
        </p:nvSpPr>
        <p:spPr bwMode="auto">
          <a:xfrm>
            <a:off x="565150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12" name="AutoShape 70"/>
          <p:cNvSpPr>
            <a:spLocks noChangeArrowheads="1"/>
          </p:cNvSpPr>
          <p:nvPr/>
        </p:nvSpPr>
        <p:spPr bwMode="auto">
          <a:xfrm>
            <a:off x="464343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213" name="AutoShape 71"/>
          <p:cNvSpPr>
            <a:spLocks noChangeArrowheads="1"/>
          </p:cNvSpPr>
          <p:nvPr/>
        </p:nvSpPr>
        <p:spPr bwMode="auto">
          <a:xfrm>
            <a:off x="817245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6214" name="Picture 72" descr="strelochka4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08175" y="692150"/>
            <a:ext cx="158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5" name="Rectangle 73"/>
          <p:cNvSpPr>
            <a:spLocks noChangeArrowheads="1"/>
          </p:cNvSpPr>
          <p:nvPr/>
        </p:nvSpPr>
        <p:spPr bwMode="auto">
          <a:xfrm>
            <a:off x="611188" y="1412875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3333FF"/>
                </a:solidFill>
              </a:rPr>
              <a:t>Кросворд</a:t>
            </a:r>
          </a:p>
        </p:txBody>
      </p:sp>
      <p:sp>
        <p:nvSpPr>
          <p:cNvPr id="6216" name="Rectangle 75"/>
          <p:cNvSpPr>
            <a:spLocks noChangeArrowheads="1"/>
          </p:cNvSpPr>
          <p:nvPr/>
        </p:nvSpPr>
        <p:spPr bwMode="auto">
          <a:xfrm>
            <a:off x="468313" y="5445125"/>
            <a:ext cx="8172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400"/>
              <a:t>Коливання, що поширюються в Землі від осередків </a:t>
            </a:r>
          </a:p>
          <a:p>
            <a:pPr algn="l"/>
            <a:r>
              <a:rPr lang="ru-RU" sz="2400"/>
              <a:t>землетрусів – це сейсмічні…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mki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41402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148263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Л</a:t>
            </a:r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6515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3635375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Х</a:t>
            </a:r>
            <a:endParaRPr lang="ru-RU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14826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Ф</a:t>
            </a:r>
            <a:endParaRPr lang="ru-RU"/>
          </a:p>
        </p:txBody>
      </p:sp>
      <p:sp>
        <p:nvSpPr>
          <p:cNvPr id="142344" name="AutoShape 8"/>
          <p:cNvSpPr>
            <a:spLocks noChangeArrowheads="1"/>
          </p:cNvSpPr>
          <p:nvPr/>
        </p:nvSpPr>
        <p:spPr bwMode="auto">
          <a:xfrm>
            <a:off x="76676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6515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1402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4643438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1321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6353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14020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46434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161925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21240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26273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61118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11160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514826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С</a:t>
            </a:r>
            <a:endParaRPr lang="ru-RU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4643438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И</a:t>
            </a:r>
            <a:endParaRPr lang="ru-RU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51482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5148263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Т</a:t>
            </a:r>
            <a:endParaRPr lang="ru-RU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51482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О</a:t>
            </a:r>
            <a:endParaRPr lang="ru-RU"/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51482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148263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Р</a:t>
            </a:r>
            <a:endParaRPr lang="ru-RU"/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>
            <a:off x="5148263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142365" name="AutoShape 29"/>
          <p:cNvSpPr>
            <a:spLocks noChangeArrowheads="1"/>
          </p:cNvSpPr>
          <p:nvPr/>
        </p:nvSpPr>
        <p:spPr bwMode="auto">
          <a:xfrm>
            <a:off x="716438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42366" name="AutoShape 30"/>
          <p:cNvSpPr>
            <a:spLocks noChangeArrowheads="1"/>
          </p:cNvSpPr>
          <p:nvPr/>
        </p:nvSpPr>
        <p:spPr bwMode="auto">
          <a:xfrm>
            <a:off x="66595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2367" name="AutoShape 31"/>
          <p:cNvSpPr>
            <a:spLocks noChangeArrowheads="1"/>
          </p:cNvSpPr>
          <p:nvPr/>
        </p:nvSpPr>
        <p:spPr bwMode="auto">
          <a:xfrm>
            <a:off x="61563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42368" name="AutoShape 32"/>
          <p:cNvSpPr>
            <a:spLocks noChangeArrowheads="1"/>
          </p:cNvSpPr>
          <p:nvPr/>
        </p:nvSpPr>
        <p:spPr bwMode="auto">
          <a:xfrm>
            <a:off x="56515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42369" name="AutoShape 33"/>
          <p:cNvSpPr>
            <a:spLocks noChangeArrowheads="1"/>
          </p:cNvSpPr>
          <p:nvPr/>
        </p:nvSpPr>
        <p:spPr bwMode="auto">
          <a:xfrm>
            <a:off x="41402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142370" name="AutoShape 34"/>
          <p:cNvSpPr>
            <a:spLocks noChangeArrowheads="1"/>
          </p:cNvSpPr>
          <p:nvPr/>
        </p:nvSpPr>
        <p:spPr bwMode="auto">
          <a:xfrm>
            <a:off x="464343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363537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4" name="AutoShape 36"/>
          <p:cNvSpPr>
            <a:spLocks noChangeArrowheads="1"/>
          </p:cNvSpPr>
          <p:nvPr/>
        </p:nvSpPr>
        <p:spPr bwMode="auto">
          <a:xfrm>
            <a:off x="615632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5" name="AutoShape 37"/>
          <p:cNvSpPr>
            <a:spLocks noChangeArrowheads="1"/>
          </p:cNvSpPr>
          <p:nvPr/>
        </p:nvSpPr>
        <p:spPr bwMode="auto">
          <a:xfrm>
            <a:off x="709295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>
            <a:off x="658812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608488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56515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262731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0" name="AutoShape 42"/>
          <p:cNvSpPr>
            <a:spLocks noChangeArrowheads="1"/>
          </p:cNvSpPr>
          <p:nvPr/>
        </p:nvSpPr>
        <p:spPr bwMode="auto">
          <a:xfrm>
            <a:off x="31321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1" name="AutoShape 43"/>
          <p:cNvSpPr>
            <a:spLocks noChangeArrowheads="1"/>
          </p:cNvSpPr>
          <p:nvPr/>
        </p:nvSpPr>
        <p:spPr bwMode="auto">
          <a:xfrm>
            <a:off x="36353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41402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3" name="AutoShape 45"/>
          <p:cNvSpPr>
            <a:spLocks noChangeArrowheads="1"/>
          </p:cNvSpPr>
          <p:nvPr/>
        </p:nvSpPr>
        <p:spPr bwMode="auto">
          <a:xfrm>
            <a:off x="46434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4" name="AutoShape 46"/>
          <p:cNvSpPr>
            <a:spLocks noChangeArrowheads="1"/>
          </p:cNvSpPr>
          <p:nvPr/>
        </p:nvSpPr>
        <p:spPr bwMode="auto">
          <a:xfrm>
            <a:off x="21240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5" name="AutoShape 47"/>
          <p:cNvSpPr>
            <a:spLocks noChangeArrowheads="1"/>
          </p:cNvSpPr>
          <p:nvPr/>
        </p:nvSpPr>
        <p:spPr bwMode="auto">
          <a:xfrm>
            <a:off x="41402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6" name="AutoShape 48"/>
          <p:cNvSpPr>
            <a:spLocks noChangeArrowheads="1"/>
          </p:cNvSpPr>
          <p:nvPr/>
        </p:nvSpPr>
        <p:spPr bwMode="auto">
          <a:xfrm>
            <a:off x="46434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7" name="AutoShape 49"/>
          <p:cNvSpPr>
            <a:spLocks noChangeArrowheads="1"/>
          </p:cNvSpPr>
          <p:nvPr/>
        </p:nvSpPr>
        <p:spPr bwMode="auto">
          <a:xfrm>
            <a:off x="66595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8" name="AutoShape 50"/>
          <p:cNvSpPr>
            <a:spLocks noChangeArrowheads="1"/>
          </p:cNvSpPr>
          <p:nvPr/>
        </p:nvSpPr>
        <p:spPr bwMode="auto">
          <a:xfrm>
            <a:off x="615632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19" name="AutoShape 51"/>
          <p:cNvSpPr>
            <a:spLocks noChangeArrowheads="1"/>
          </p:cNvSpPr>
          <p:nvPr/>
        </p:nvSpPr>
        <p:spPr bwMode="auto">
          <a:xfrm>
            <a:off x="56515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0" name="AutoShape 52"/>
          <p:cNvSpPr>
            <a:spLocks noChangeArrowheads="1"/>
          </p:cNvSpPr>
          <p:nvPr/>
        </p:nvSpPr>
        <p:spPr bwMode="auto">
          <a:xfrm>
            <a:off x="262731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1" name="AutoShape 53"/>
          <p:cNvSpPr>
            <a:spLocks noChangeArrowheads="1"/>
          </p:cNvSpPr>
          <p:nvPr/>
        </p:nvSpPr>
        <p:spPr bwMode="auto">
          <a:xfrm>
            <a:off x="31321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2" name="AutoShape 54"/>
          <p:cNvSpPr>
            <a:spLocks noChangeArrowheads="1"/>
          </p:cNvSpPr>
          <p:nvPr/>
        </p:nvSpPr>
        <p:spPr bwMode="auto">
          <a:xfrm>
            <a:off x="363537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3" name="AutoShape 55"/>
          <p:cNvSpPr>
            <a:spLocks noChangeArrowheads="1"/>
          </p:cNvSpPr>
          <p:nvPr/>
        </p:nvSpPr>
        <p:spPr bwMode="auto">
          <a:xfrm>
            <a:off x="41402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4" name="AutoShape 56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5" name="AutoShape 57"/>
          <p:cNvSpPr>
            <a:spLocks noChangeArrowheads="1"/>
          </p:cNvSpPr>
          <p:nvPr/>
        </p:nvSpPr>
        <p:spPr bwMode="auto">
          <a:xfrm>
            <a:off x="56515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6" name="AutoShape 58"/>
          <p:cNvSpPr>
            <a:spLocks noChangeArrowheads="1"/>
          </p:cNvSpPr>
          <p:nvPr/>
        </p:nvSpPr>
        <p:spPr bwMode="auto">
          <a:xfrm>
            <a:off x="363537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7" name="AutoShape 59"/>
          <p:cNvSpPr>
            <a:spLocks noChangeArrowheads="1"/>
          </p:cNvSpPr>
          <p:nvPr/>
        </p:nvSpPr>
        <p:spPr bwMode="auto">
          <a:xfrm>
            <a:off x="41402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8" name="AutoShape 60"/>
          <p:cNvSpPr>
            <a:spLocks noChangeArrowheads="1"/>
          </p:cNvSpPr>
          <p:nvPr/>
        </p:nvSpPr>
        <p:spPr bwMode="auto">
          <a:xfrm>
            <a:off x="4643438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29" name="AutoShape 61"/>
          <p:cNvSpPr>
            <a:spLocks noChangeArrowheads="1"/>
          </p:cNvSpPr>
          <p:nvPr/>
        </p:nvSpPr>
        <p:spPr bwMode="auto">
          <a:xfrm>
            <a:off x="615632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30" name="AutoShape 62"/>
          <p:cNvSpPr>
            <a:spLocks noChangeArrowheads="1"/>
          </p:cNvSpPr>
          <p:nvPr/>
        </p:nvSpPr>
        <p:spPr bwMode="auto">
          <a:xfrm>
            <a:off x="56515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31" name="AutoShape 63"/>
          <p:cNvSpPr>
            <a:spLocks noChangeArrowheads="1"/>
          </p:cNvSpPr>
          <p:nvPr/>
        </p:nvSpPr>
        <p:spPr bwMode="auto">
          <a:xfrm>
            <a:off x="76676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32" name="AutoShape 64"/>
          <p:cNvSpPr>
            <a:spLocks noChangeArrowheads="1"/>
          </p:cNvSpPr>
          <p:nvPr/>
        </p:nvSpPr>
        <p:spPr bwMode="auto">
          <a:xfrm>
            <a:off x="716438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33" name="AutoShape 65"/>
          <p:cNvSpPr>
            <a:spLocks noChangeArrowheads="1"/>
          </p:cNvSpPr>
          <p:nvPr/>
        </p:nvSpPr>
        <p:spPr bwMode="auto">
          <a:xfrm>
            <a:off x="66595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34" name="AutoShape 66"/>
          <p:cNvSpPr>
            <a:spLocks noChangeArrowheads="1"/>
          </p:cNvSpPr>
          <p:nvPr/>
        </p:nvSpPr>
        <p:spPr bwMode="auto">
          <a:xfrm>
            <a:off x="61563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35" name="AutoShape 67"/>
          <p:cNvSpPr>
            <a:spLocks noChangeArrowheads="1"/>
          </p:cNvSpPr>
          <p:nvPr/>
        </p:nvSpPr>
        <p:spPr bwMode="auto">
          <a:xfrm>
            <a:off x="565150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36" name="AutoShape 68"/>
          <p:cNvSpPr>
            <a:spLocks noChangeArrowheads="1"/>
          </p:cNvSpPr>
          <p:nvPr/>
        </p:nvSpPr>
        <p:spPr bwMode="auto">
          <a:xfrm>
            <a:off x="464343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817245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7238" name="Picture 70" descr="strelochka4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2124075" y="1196975"/>
            <a:ext cx="158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611188" y="476250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3333FF"/>
                </a:solidFill>
              </a:rPr>
              <a:t>Кросворд</a:t>
            </a:r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571500" y="5286375"/>
            <a:ext cx="675005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2400"/>
              <a:t>Місце на земній поверхні, де відбуваються</a:t>
            </a:r>
          </a:p>
          <a:p>
            <a:pPr algn="l">
              <a:spcBef>
                <a:spcPct val="30000"/>
              </a:spcBef>
            </a:pPr>
            <a:r>
              <a:rPr lang="ru-RU" sz="2400"/>
              <a:t>самі значні розрушення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2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2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2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2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mki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1402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148263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Л</a:t>
            </a:r>
            <a:endParaRPr lang="ru-RU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6515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635375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Х</a:t>
            </a:r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514826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Ф</a:t>
            </a:r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76676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56515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41402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>
            <a:off x="4643438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31321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36353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414020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46434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161925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21240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26273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61118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11160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514826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С</a:t>
            </a:r>
            <a:endParaRPr lang="ru-RU"/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4643438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И</a:t>
            </a:r>
            <a:endParaRPr lang="ru-RU"/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51482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5148263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51482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О</a:t>
            </a:r>
            <a:endParaRPr lang="ru-RU"/>
          </a:p>
        </p:txBody>
      </p:sp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51482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5148263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Р</a:t>
            </a:r>
            <a:endParaRPr lang="ru-RU"/>
          </a:p>
        </p:txBody>
      </p:sp>
      <p:sp>
        <p:nvSpPr>
          <p:cNvPr id="8220" name="AutoShape 28"/>
          <p:cNvSpPr>
            <a:spLocks noChangeArrowheads="1"/>
          </p:cNvSpPr>
          <p:nvPr/>
        </p:nvSpPr>
        <p:spPr bwMode="auto">
          <a:xfrm>
            <a:off x="5148263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8221" name="AutoShape 29"/>
          <p:cNvSpPr>
            <a:spLocks noChangeArrowheads="1"/>
          </p:cNvSpPr>
          <p:nvPr/>
        </p:nvSpPr>
        <p:spPr bwMode="auto">
          <a:xfrm>
            <a:off x="716438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66595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61563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8224" name="AutoShape 32"/>
          <p:cNvSpPr>
            <a:spLocks noChangeArrowheads="1"/>
          </p:cNvSpPr>
          <p:nvPr/>
        </p:nvSpPr>
        <p:spPr bwMode="auto">
          <a:xfrm>
            <a:off x="56515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41402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464343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141347" name="AutoShape 35"/>
          <p:cNvSpPr>
            <a:spLocks noChangeArrowheads="1"/>
          </p:cNvSpPr>
          <p:nvPr/>
        </p:nvSpPr>
        <p:spPr bwMode="auto">
          <a:xfrm>
            <a:off x="363537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41348" name="AutoShape 36"/>
          <p:cNvSpPr>
            <a:spLocks noChangeArrowheads="1"/>
          </p:cNvSpPr>
          <p:nvPr/>
        </p:nvSpPr>
        <p:spPr bwMode="auto">
          <a:xfrm>
            <a:off x="615632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Я</a:t>
            </a:r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709295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658812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608488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2" name="AutoShape 40"/>
          <p:cNvSpPr>
            <a:spLocks noChangeArrowheads="1"/>
          </p:cNvSpPr>
          <p:nvPr/>
        </p:nvSpPr>
        <p:spPr bwMode="auto">
          <a:xfrm>
            <a:off x="56515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262731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4" name="AutoShape 42"/>
          <p:cNvSpPr>
            <a:spLocks noChangeArrowheads="1"/>
          </p:cNvSpPr>
          <p:nvPr/>
        </p:nvSpPr>
        <p:spPr bwMode="auto">
          <a:xfrm>
            <a:off x="31321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5" name="AutoShape 43"/>
          <p:cNvSpPr>
            <a:spLocks noChangeArrowheads="1"/>
          </p:cNvSpPr>
          <p:nvPr/>
        </p:nvSpPr>
        <p:spPr bwMode="auto">
          <a:xfrm>
            <a:off x="36353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6" name="AutoShape 44"/>
          <p:cNvSpPr>
            <a:spLocks noChangeArrowheads="1"/>
          </p:cNvSpPr>
          <p:nvPr/>
        </p:nvSpPr>
        <p:spPr bwMode="auto">
          <a:xfrm>
            <a:off x="41402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7" name="AutoShape 45"/>
          <p:cNvSpPr>
            <a:spLocks noChangeArrowheads="1"/>
          </p:cNvSpPr>
          <p:nvPr/>
        </p:nvSpPr>
        <p:spPr bwMode="auto">
          <a:xfrm>
            <a:off x="46434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8" name="AutoShape 46"/>
          <p:cNvSpPr>
            <a:spLocks noChangeArrowheads="1"/>
          </p:cNvSpPr>
          <p:nvPr/>
        </p:nvSpPr>
        <p:spPr bwMode="auto">
          <a:xfrm>
            <a:off x="21240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39" name="AutoShape 47"/>
          <p:cNvSpPr>
            <a:spLocks noChangeArrowheads="1"/>
          </p:cNvSpPr>
          <p:nvPr/>
        </p:nvSpPr>
        <p:spPr bwMode="auto">
          <a:xfrm>
            <a:off x="41402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0" name="AutoShape 48"/>
          <p:cNvSpPr>
            <a:spLocks noChangeArrowheads="1"/>
          </p:cNvSpPr>
          <p:nvPr/>
        </p:nvSpPr>
        <p:spPr bwMode="auto">
          <a:xfrm>
            <a:off x="46434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1" name="AutoShape 49"/>
          <p:cNvSpPr>
            <a:spLocks noChangeArrowheads="1"/>
          </p:cNvSpPr>
          <p:nvPr/>
        </p:nvSpPr>
        <p:spPr bwMode="auto">
          <a:xfrm>
            <a:off x="66595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2" name="AutoShape 50"/>
          <p:cNvSpPr>
            <a:spLocks noChangeArrowheads="1"/>
          </p:cNvSpPr>
          <p:nvPr/>
        </p:nvSpPr>
        <p:spPr bwMode="auto">
          <a:xfrm>
            <a:off x="615632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3" name="AutoShape 51"/>
          <p:cNvSpPr>
            <a:spLocks noChangeArrowheads="1"/>
          </p:cNvSpPr>
          <p:nvPr/>
        </p:nvSpPr>
        <p:spPr bwMode="auto">
          <a:xfrm>
            <a:off x="56515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4" name="AutoShape 52"/>
          <p:cNvSpPr>
            <a:spLocks noChangeArrowheads="1"/>
          </p:cNvSpPr>
          <p:nvPr/>
        </p:nvSpPr>
        <p:spPr bwMode="auto">
          <a:xfrm>
            <a:off x="262731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5" name="AutoShape 53"/>
          <p:cNvSpPr>
            <a:spLocks noChangeArrowheads="1"/>
          </p:cNvSpPr>
          <p:nvPr/>
        </p:nvSpPr>
        <p:spPr bwMode="auto">
          <a:xfrm>
            <a:off x="31321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6" name="AutoShape 54"/>
          <p:cNvSpPr>
            <a:spLocks noChangeArrowheads="1"/>
          </p:cNvSpPr>
          <p:nvPr/>
        </p:nvSpPr>
        <p:spPr bwMode="auto">
          <a:xfrm>
            <a:off x="363537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7" name="AutoShape 55"/>
          <p:cNvSpPr>
            <a:spLocks noChangeArrowheads="1"/>
          </p:cNvSpPr>
          <p:nvPr/>
        </p:nvSpPr>
        <p:spPr bwMode="auto">
          <a:xfrm>
            <a:off x="41402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8" name="AutoShape 56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49" name="AutoShape 57"/>
          <p:cNvSpPr>
            <a:spLocks noChangeArrowheads="1"/>
          </p:cNvSpPr>
          <p:nvPr/>
        </p:nvSpPr>
        <p:spPr bwMode="auto">
          <a:xfrm>
            <a:off x="56515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0" name="AutoShape 58"/>
          <p:cNvSpPr>
            <a:spLocks noChangeArrowheads="1"/>
          </p:cNvSpPr>
          <p:nvPr/>
        </p:nvSpPr>
        <p:spPr bwMode="auto">
          <a:xfrm>
            <a:off x="363537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1" name="AutoShape 59"/>
          <p:cNvSpPr>
            <a:spLocks noChangeArrowheads="1"/>
          </p:cNvSpPr>
          <p:nvPr/>
        </p:nvSpPr>
        <p:spPr bwMode="auto">
          <a:xfrm>
            <a:off x="41402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2" name="AutoShape 60"/>
          <p:cNvSpPr>
            <a:spLocks noChangeArrowheads="1"/>
          </p:cNvSpPr>
          <p:nvPr/>
        </p:nvSpPr>
        <p:spPr bwMode="auto">
          <a:xfrm>
            <a:off x="4643438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3" name="AutoShape 61"/>
          <p:cNvSpPr>
            <a:spLocks noChangeArrowheads="1"/>
          </p:cNvSpPr>
          <p:nvPr/>
        </p:nvSpPr>
        <p:spPr bwMode="auto">
          <a:xfrm>
            <a:off x="615632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4" name="AutoShape 62"/>
          <p:cNvSpPr>
            <a:spLocks noChangeArrowheads="1"/>
          </p:cNvSpPr>
          <p:nvPr/>
        </p:nvSpPr>
        <p:spPr bwMode="auto">
          <a:xfrm>
            <a:off x="56515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5" name="AutoShape 63"/>
          <p:cNvSpPr>
            <a:spLocks noChangeArrowheads="1"/>
          </p:cNvSpPr>
          <p:nvPr/>
        </p:nvSpPr>
        <p:spPr bwMode="auto">
          <a:xfrm>
            <a:off x="76676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6" name="AutoShape 64"/>
          <p:cNvSpPr>
            <a:spLocks noChangeArrowheads="1"/>
          </p:cNvSpPr>
          <p:nvPr/>
        </p:nvSpPr>
        <p:spPr bwMode="auto">
          <a:xfrm>
            <a:off x="716438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7" name="AutoShape 65"/>
          <p:cNvSpPr>
            <a:spLocks noChangeArrowheads="1"/>
          </p:cNvSpPr>
          <p:nvPr/>
        </p:nvSpPr>
        <p:spPr bwMode="auto">
          <a:xfrm>
            <a:off x="66595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8" name="AutoShape 66"/>
          <p:cNvSpPr>
            <a:spLocks noChangeArrowheads="1"/>
          </p:cNvSpPr>
          <p:nvPr/>
        </p:nvSpPr>
        <p:spPr bwMode="auto">
          <a:xfrm>
            <a:off x="61563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59" name="AutoShape 67"/>
          <p:cNvSpPr>
            <a:spLocks noChangeArrowheads="1"/>
          </p:cNvSpPr>
          <p:nvPr/>
        </p:nvSpPr>
        <p:spPr bwMode="auto">
          <a:xfrm>
            <a:off x="565150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60" name="AutoShape 68"/>
          <p:cNvSpPr>
            <a:spLocks noChangeArrowheads="1"/>
          </p:cNvSpPr>
          <p:nvPr/>
        </p:nvSpPr>
        <p:spPr bwMode="auto">
          <a:xfrm>
            <a:off x="464343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261" name="AutoShape 69"/>
          <p:cNvSpPr>
            <a:spLocks noChangeArrowheads="1"/>
          </p:cNvSpPr>
          <p:nvPr/>
        </p:nvSpPr>
        <p:spPr bwMode="auto">
          <a:xfrm>
            <a:off x="817245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8262" name="Picture 70" descr="strelochka4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1835150" y="1700213"/>
            <a:ext cx="158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63" name="Rectangle 71"/>
          <p:cNvSpPr>
            <a:spLocks noChangeArrowheads="1"/>
          </p:cNvSpPr>
          <p:nvPr/>
        </p:nvSpPr>
        <p:spPr bwMode="auto">
          <a:xfrm>
            <a:off x="611188" y="476250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3333FF"/>
                </a:solidFill>
              </a:rPr>
              <a:t>Кросворд</a:t>
            </a:r>
          </a:p>
        </p:txBody>
      </p:sp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539750" y="5661025"/>
            <a:ext cx="760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2800"/>
              <a:t>Сама велика за об’ємом частина планети</a:t>
            </a:r>
            <a:r>
              <a:rPr lang="ru-RU" b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amki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1402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148263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Л</a:t>
            </a:r>
            <a:endParaRPr lang="ru-RU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6515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635375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Х</a:t>
            </a:r>
            <a:endParaRPr lang="ru-RU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14826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Ф</a:t>
            </a:r>
            <a:endParaRPr lang="ru-RU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76676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56515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41402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643438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1321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36353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414020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46434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61925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21240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26273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61118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11160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514826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С</a:t>
            </a:r>
            <a:endParaRPr lang="ru-RU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4643438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И</a:t>
            </a:r>
            <a:endParaRPr lang="ru-RU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51482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5148263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9241" name="AutoShape 25"/>
          <p:cNvSpPr>
            <a:spLocks noChangeArrowheads="1"/>
          </p:cNvSpPr>
          <p:nvPr/>
        </p:nvSpPr>
        <p:spPr bwMode="auto">
          <a:xfrm>
            <a:off x="51482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auto">
          <a:xfrm>
            <a:off x="51482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9243" name="AutoShape 27"/>
          <p:cNvSpPr>
            <a:spLocks noChangeArrowheads="1"/>
          </p:cNvSpPr>
          <p:nvPr/>
        </p:nvSpPr>
        <p:spPr bwMode="auto">
          <a:xfrm>
            <a:off x="5148263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Р</a:t>
            </a:r>
            <a:endParaRPr lang="ru-RU"/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>
            <a:off x="5148263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716438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9246" name="AutoShape 30"/>
          <p:cNvSpPr>
            <a:spLocks noChangeArrowheads="1"/>
          </p:cNvSpPr>
          <p:nvPr/>
        </p:nvSpPr>
        <p:spPr bwMode="auto">
          <a:xfrm>
            <a:off x="66595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9247" name="AutoShape 31"/>
          <p:cNvSpPr>
            <a:spLocks noChangeArrowheads="1"/>
          </p:cNvSpPr>
          <p:nvPr/>
        </p:nvSpPr>
        <p:spPr bwMode="auto">
          <a:xfrm>
            <a:off x="61563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9248" name="AutoShape 32"/>
          <p:cNvSpPr>
            <a:spLocks noChangeArrowheads="1"/>
          </p:cNvSpPr>
          <p:nvPr/>
        </p:nvSpPr>
        <p:spPr bwMode="auto">
          <a:xfrm>
            <a:off x="56515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9249" name="AutoShape 33"/>
          <p:cNvSpPr>
            <a:spLocks noChangeArrowheads="1"/>
          </p:cNvSpPr>
          <p:nvPr/>
        </p:nvSpPr>
        <p:spPr bwMode="auto">
          <a:xfrm>
            <a:off x="41402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9250" name="AutoShape 34"/>
          <p:cNvSpPr>
            <a:spLocks noChangeArrowheads="1"/>
          </p:cNvSpPr>
          <p:nvPr/>
        </p:nvSpPr>
        <p:spPr bwMode="auto">
          <a:xfrm>
            <a:off x="464343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9251" name="AutoShape 35"/>
          <p:cNvSpPr>
            <a:spLocks noChangeArrowheads="1"/>
          </p:cNvSpPr>
          <p:nvPr/>
        </p:nvSpPr>
        <p:spPr bwMode="auto">
          <a:xfrm>
            <a:off x="363537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615632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Я</a:t>
            </a:r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709295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658812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608488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56" name="AutoShape 40"/>
          <p:cNvSpPr>
            <a:spLocks noChangeArrowheads="1"/>
          </p:cNvSpPr>
          <p:nvPr/>
        </p:nvSpPr>
        <p:spPr bwMode="auto">
          <a:xfrm>
            <a:off x="56515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262731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58" name="AutoShape 42"/>
          <p:cNvSpPr>
            <a:spLocks noChangeArrowheads="1"/>
          </p:cNvSpPr>
          <p:nvPr/>
        </p:nvSpPr>
        <p:spPr bwMode="auto">
          <a:xfrm>
            <a:off x="31321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59" name="AutoShape 43"/>
          <p:cNvSpPr>
            <a:spLocks noChangeArrowheads="1"/>
          </p:cNvSpPr>
          <p:nvPr/>
        </p:nvSpPr>
        <p:spPr bwMode="auto">
          <a:xfrm>
            <a:off x="36353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0" name="AutoShape 44"/>
          <p:cNvSpPr>
            <a:spLocks noChangeArrowheads="1"/>
          </p:cNvSpPr>
          <p:nvPr/>
        </p:nvSpPr>
        <p:spPr bwMode="auto">
          <a:xfrm>
            <a:off x="41402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1" name="AutoShape 45"/>
          <p:cNvSpPr>
            <a:spLocks noChangeArrowheads="1"/>
          </p:cNvSpPr>
          <p:nvPr/>
        </p:nvSpPr>
        <p:spPr bwMode="auto">
          <a:xfrm>
            <a:off x="46434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2" name="AutoShape 46"/>
          <p:cNvSpPr>
            <a:spLocks noChangeArrowheads="1"/>
          </p:cNvSpPr>
          <p:nvPr/>
        </p:nvSpPr>
        <p:spPr bwMode="auto">
          <a:xfrm>
            <a:off x="21240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3" name="AutoShape 47"/>
          <p:cNvSpPr>
            <a:spLocks noChangeArrowheads="1"/>
          </p:cNvSpPr>
          <p:nvPr/>
        </p:nvSpPr>
        <p:spPr bwMode="auto">
          <a:xfrm>
            <a:off x="41402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4" name="AutoShape 48"/>
          <p:cNvSpPr>
            <a:spLocks noChangeArrowheads="1"/>
          </p:cNvSpPr>
          <p:nvPr/>
        </p:nvSpPr>
        <p:spPr bwMode="auto">
          <a:xfrm>
            <a:off x="46434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5" name="AutoShape 49"/>
          <p:cNvSpPr>
            <a:spLocks noChangeArrowheads="1"/>
          </p:cNvSpPr>
          <p:nvPr/>
        </p:nvSpPr>
        <p:spPr bwMode="auto">
          <a:xfrm>
            <a:off x="66595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6" name="AutoShape 50"/>
          <p:cNvSpPr>
            <a:spLocks noChangeArrowheads="1"/>
          </p:cNvSpPr>
          <p:nvPr/>
        </p:nvSpPr>
        <p:spPr bwMode="auto">
          <a:xfrm>
            <a:off x="615632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7" name="AutoShape 51"/>
          <p:cNvSpPr>
            <a:spLocks noChangeArrowheads="1"/>
          </p:cNvSpPr>
          <p:nvPr/>
        </p:nvSpPr>
        <p:spPr bwMode="auto">
          <a:xfrm>
            <a:off x="56515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8" name="AutoShape 52"/>
          <p:cNvSpPr>
            <a:spLocks noChangeArrowheads="1"/>
          </p:cNvSpPr>
          <p:nvPr/>
        </p:nvSpPr>
        <p:spPr bwMode="auto">
          <a:xfrm>
            <a:off x="262731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69" name="AutoShape 53"/>
          <p:cNvSpPr>
            <a:spLocks noChangeArrowheads="1"/>
          </p:cNvSpPr>
          <p:nvPr/>
        </p:nvSpPr>
        <p:spPr bwMode="auto">
          <a:xfrm>
            <a:off x="31321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70" name="AutoShape 54"/>
          <p:cNvSpPr>
            <a:spLocks noChangeArrowheads="1"/>
          </p:cNvSpPr>
          <p:nvPr/>
        </p:nvSpPr>
        <p:spPr bwMode="auto">
          <a:xfrm>
            <a:off x="363537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71" name="AutoShape 55"/>
          <p:cNvSpPr>
            <a:spLocks noChangeArrowheads="1"/>
          </p:cNvSpPr>
          <p:nvPr/>
        </p:nvSpPr>
        <p:spPr bwMode="auto">
          <a:xfrm>
            <a:off x="41402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72" name="AutoShape 56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73" name="AutoShape 57"/>
          <p:cNvSpPr>
            <a:spLocks noChangeArrowheads="1"/>
          </p:cNvSpPr>
          <p:nvPr/>
        </p:nvSpPr>
        <p:spPr bwMode="auto">
          <a:xfrm>
            <a:off x="56515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74" name="AutoShape 58"/>
          <p:cNvSpPr>
            <a:spLocks noChangeArrowheads="1"/>
          </p:cNvSpPr>
          <p:nvPr/>
        </p:nvSpPr>
        <p:spPr bwMode="auto">
          <a:xfrm>
            <a:off x="363537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75" name="AutoShape 59"/>
          <p:cNvSpPr>
            <a:spLocks noChangeArrowheads="1"/>
          </p:cNvSpPr>
          <p:nvPr/>
        </p:nvSpPr>
        <p:spPr bwMode="auto">
          <a:xfrm>
            <a:off x="41402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76" name="AutoShape 60"/>
          <p:cNvSpPr>
            <a:spLocks noChangeArrowheads="1"/>
          </p:cNvSpPr>
          <p:nvPr/>
        </p:nvSpPr>
        <p:spPr bwMode="auto">
          <a:xfrm>
            <a:off x="4643438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77" name="AutoShape 61"/>
          <p:cNvSpPr>
            <a:spLocks noChangeArrowheads="1"/>
          </p:cNvSpPr>
          <p:nvPr/>
        </p:nvSpPr>
        <p:spPr bwMode="auto">
          <a:xfrm>
            <a:off x="615632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78" name="AutoShape 62"/>
          <p:cNvSpPr>
            <a:spLocks noChangeArrowheads="1"/>
          </p:cNvSpPr>
          <p:nvPr/>
        </p:nvSpPr>
        <p:spPr bwMode="auto">
          <a:xfrm>
            <a:off x="56515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423" name="AutoShape 63"/>
          <p:cNvSpPr>
            <a:spLocks noChangeArrowheads="1"/>
          </p:cNvSpPr>
          <p:nvPr/>
        </p:nvSpPr>
        <p:spPr bwMode="auto">
          <a:xfrm>
            <a:off x="76676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3424" name="AutoShape 64"/>
          <p:cNvSpPr>
            <a:spLocks noChangeArrowheads="1"/>
          </p:cNvSpPr>
          <p:nvPr/>
        </p:nvSpPr>
        <p:spPr bwMode="auto">
          <a:xfrm>
            <a:off x="716438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3425" name="AutoShape 65"/>
          <p:cNvSpPr>
            <a:spLocks noChangeArrowheads="1"/>
          </p:cNvSpPr>
          <p:nvPr/>
        </p:nvSpPr>
        <p:spPr bwMode="auto">
          <a:xfrm>
            <a:off x="66595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В</a:t>
            </a:r>
          </a:p>
        </p:txBody>
      </p:sp>
      <p:sp>
        <p:nvSpPr>
          <p:cNvPr id="143426" name="AutoShape 66"/>
          <p:cNvSpPr>
            <a:spLocks noChangeArrowheads="1"/>
          </p:cNvSpPr>
          <p:nvPr/>
        </p:nvSpPr>
        <p:spPr bwMode="auto">
          <a:xfrm>
            <a:off x="61563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Д</a:t>
            </a:r>
          </a:p>
        </p:txBody>
      </p:sp>
      <p:sp>
        <p:nvSpPr>
          <p:cNvPr id="143427" name="AutoShape 67"/>
          <p:cNvSpPr>
            <a:spLocks noChangeArrowheads="1"/>
          </p:cNvSpPr>
          <p:nvPr/>
        </p:nvSpPr>
        <p:spPr bwMode="auto">
          <a:xfrm>
            <a:off x="565150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3428" name="AutoShape 68"/>
          <p:cNvSpPr>
            <a:spLocks noChangeArrowheads="1"/>
          </p:cNvSpPr>
          <p:nvPr/>
        </p:nvSpPr>
        <p:spPr bwMode="auto">
          <a:xfrm>
            <a:off x="464343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43429" name="AutoShape 69"/>
          <p:cNvSpPr>
            <a:spLocks noChangeArrowheads="1"/>
          </p:cNvSpPr>
          <p:nvPr/>
        </p:nvSpPr>
        <p:spPr bwMode="auto">
          <a:xfrm>
            <a:off x="817245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pic>
        <p:nvPicPr>
          <p:cNvPr id="9286" name="Picture 70" descr="strelochka4"/>
          <p:cNvPicPr>
            <a:picLocks noChangeAspect="1" noChangeArrowheads="1" noCrop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916238" y="2205038"/>
            <a:ext cx="158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87" name="Rectangle 71"/>
          <p:cNvSpPr>
            <a:spLocks noChangeArrowheads="1"/>
          </p:cNvSpPr>
          <p:nvPr/>
        </p:nvSpPr>
        <p:spPr bwMode="auto">
          <a:xfrm>
            <a:off x="611188" y="476250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3333FF"/>
                </a:solidFill>
              </a:rPr>
              <a:t>Кросворд</a:t>
            </a:r>
          </a:p>
        </p:txBody>
      </p:sp>
      <p:sp>
        <p:nvSpPr>
          <p:cNvPr id="9288" name="Rectangle 72"/>
          <p:cNvSpPr>
            <a:spLocks noChangeArrowheads="1"/>
          </p:cNvSpPr>
          <p:nvPr/>
        </p:nvSpPr>
        <p:spPr bwMode="auto">
          <a:xfrm>
            <a:off x="827088" y="5516563"/>
            <a:ext cx="6702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2400"/>
              <a:t>Материк південної півкулі, що утворився в</a:t>
            </a:r>
          </a:p>
          <a:p>
            <a:pPr algn="l"/>
            <a:r>
              <a:rPr lang="ru-RU" sz="2400"/>
              <a:t>результаті розколу материка Пангея.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amki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1402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148263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Л</a:t>
            </a:r>
            <a:endParaRPr lang="ru-RU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6515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635375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Х</a:t>
            </a:r>
            <a:endParaRPr lang="ru-RU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14826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Ф</a:t>
            </a:r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6676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6515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1402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4643438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31321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36353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414020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46434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161925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1240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26273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61118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11160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514826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4643438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И</a:t>
            </a:r>
            <a:endParaRPr lang="ru-RU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51482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5148263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51482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>
            <a:off x="51482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5148263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Р</a:t>
            </a:r>
            <a:endParaRPr lang="ru-RU"/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5148263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10269" name="AutoShape 29"/>
          <p:cNvSpPr>
            <a:spLocks noChangeArrowheads="1"/>
          </p:cNvSpPr>
          <p:nvPr/>
        </p:nvSpPr>
        <p:spPr bwMode="auto">
          <a:xfrm>
            <a:off x="716438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>
            <a:off x="66595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61563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>
            <a:off x="56515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41402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464343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363537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>
            <a:off x="615632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Я</a:t>
            </a:r>
          </a:p>
        </p:txBody>
      </p:sp>
      <p:sp>
        <p:nvSpPr>
          <p:cNvPr id="144421" name="AutoShape 37"/>
          <p:cNvSpPr>
            <a:spLocks noChangeArrowheads="1"/>
          </p:cNvSpPr>
          <p:nvPr/>
        </p:nvSpPr>
        <p:spPr bwMode="auto">
          <a:xfrm>
            <a:off x="709295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4422" name="AutoShape 38"/>
          <p:cNvSpPr>
            <a:spLocks noChangeArrowheads="1"/>
          </p:cNvSpPr>
          <p:nvPr/>
        </p:nvSpPr>
        <p:spPr bwMode="auto">
          <a:xfrm>
            <a:off x="658812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44423" name="AutoShape 39"/>
          <p:cNvSpPr>
            <a:spLocks noChangeArrowheads="1"/>
          </p:cNvSpPr>
          <p:nvPr/>
        </p:nvSpPr>
        <p:spPr bwMode="auto">
          <a:xfrm>
            <a:off x="608488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44424" name="AutoShape 40"/>
          <p:cNvSpPr>
            <a:spLocks noChangeArrowheads="1"/>
          </p:cNvSpPr>
          <p:nvPr/>
        </p:nvSpPr>
        <p:spPr bwMode="auto">
          <a:xfrm>
            <a:off x="56515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Ф</a:t>
            </a:r>
          </a:p>
        </p:txBody>
      </p:sp>
      <p:sp>
        <p:nvSpPr>
          <p:cNvPr id="144425" name="AutoShape 41"/>
          <p:cNvSpPr>
            <a:spLocks noChangeArrowheads="1"/>
          </p:cNvSpPr>
          <p:nvPr/>
        </p:nvSpPr>
        <p:spPr bwMode="auto">
          <a:xfrm>
            <a:off x="262731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44426" name="AutoShape 42"/>
          <p:cNvSpPr>
            <a:spLocks noChangeArrowheads="1"/>
          </p:cNvSpPr>
          <p:nvPr/>
        </p:nvSpPr>
        <p:spPr bwMode="auto">
          <a:xfrm>
            <a:off x="31321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44427" name="AutoShape 43"/>
          <p:cNvSpPr>
            <a:spLocks noChangeArrowheads="1"/>
          </p:cNvSpPr>
          <p:nvPr/>
        </p:nvSpPr>
        <p:spPr bwMode="auto">
          <a:xfrm>
            <a:off x="36353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44428" name="AutoShape 44"/>
          <p:cNvSpPr>
            <a:spLocks noChangeArrowheads="1"/>
          </p:cNvSpPr>
          <p:nvPr/>
        </p:nvSpPr>
        <p:spPr bwMode="auto">
          <a:xfrm>
            <a:off x="41402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4429" name="AutoShape 45"/>
          <p:cNvSpPr>
            <a:spLocks noChangeArrowheads="1"/>
          </p:cNvSpPr>
          <p:nvPr/>
        </p:nvSpPr>
        <p:spPr bwMode="auto">
          <a:xfrm>
            <a:off x="46434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44430" name="AutoShape 46"/>
          <p:cNvSpPr>
            <a:spLocks noChangeArrowheads="1"/>
          </p:cNvSpPr>
          <p:nvPr/>
        </p:nvSpPr>
        <p:spPr bwMode="auto">
          <a:xfrm>
            <a:off x="21240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0287" name="AutoShape 47"/>
          <p:cNvSpPr>
            <a:spLocks noChangeArrowheads="1"/>
          </p:cNvSpPr>
          <p:nvPr/>
        </p:nvSpPr>
        <p:spPr bwMode="auto">
          <a:xfrm>
            <a:off x="41402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88" name="AutoShape 48"/>
          <p:cNvSpPr>
            <a:spLocks noChangeArrowheads="1"/>
          </p:cNvSpPr>
          <p:nvPr/>
        </p:nvSpPr>
        <p:spPr bwMode="auto">
          <a:xfrm>
            <a:off x="46434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89" name="AutoShape 49"/>
          <p:cNvSpPr>
            <a:spLocks noChangeArrowheads="1"/>
          </p:cNvSpPr>
          <p:nvPr/>
        </p:nvSpPr>
        <p:spPr bwMode="auto">
          <a:xfrm>
            <a:off x="66595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0" name="AutoShape 50"/>
          <p:cNvSpPr>
            <a:spLocks noChangeArrowheads="1"/>
          </p:cNvSpPr>
          <p:nvPr/>
        </p:nvSpPr>
        <p:spPr bwMode="auto">
          <a:xfrm>
            <a:off x="615632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1" name="AutoShape 51"/>
          <p:cNvSpPr>
            <a:spLocks noChangeArrowheads="1"/>
          </p:cNvSpPr>
          <p:nvPr/>
        </p:nvSpPr>
        <p:spPr bwMode="auto">
          <a:xfrm>
            <a:off x="56515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2" name="AutoShape 52"/>
          <p:cNvSpPr>
            <a:spLocks noChangeArrowheads="1"/>
          </p:cNvSpPr>
          <p:nvPr/>
        </p:nvSpPr>
        <p:spPr bwMode="auto">
          <a:xfrm>
            <a:off x="262731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3" name="AutoShape 53"/>
          <p:cNvSpPr>
            <a:spLocks noChangeArrowheads="1"/>
          </p:cNvSpPr>
          <p:nvPr/>
        </p:nvSpPr>
        <p:spPr bwMode="auto">
          <a:xfrm>
            <a:off x="31321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4" name="AutoShape 54"/>
          <p:cNvSpPr>
            <a:spLocks noChangeArrowheads="1"/>
          </p:cNvSpPr>
          <p:nvPr/>
        </p:nvSpPr>
        <p:spPr bwMode="auto">
          <a:xfrm>
            <a:off x="363537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>
            <a:off x="41402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6" name="AutoShape 56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7" name="AutoShape 57"/>
          <p:cNvSpPr>
            <a:spLocks noChangeArrowheads="1"/>
          </p:cNvSpPr>
          <p:nvPr/>
        </p:nvSpPr>
        <p:spPr bwMode="auto">
          <a:xfrm>
            <a:off x="56515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>
            <a:off x="363537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9" name="AutoShape 59"/>
          <p:cNvSpPr>
            <a:spLocks noChangeArrowheads="1"/>
          </p:cNvSpPr>
          <p:nvPr/>
        </p:nvSpPr>
        <p:spPr bwMode="auto">
          <a:xfrm>
            <a:off x="41402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00" name="AutoShape 60"/>
          <p:cNvSpPr>
            <a:spLocks noChangeArrowheads="1"/>
          </p:cNvSpPr>
          <p:nvPr/>
        </p:nvSpPr>
        <p:spPr bwMode="auto">
          <a:xfrm>
            <a:off x="4643438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01" name="AutoShape 61"/>
          <p:cNvSpPr>
            <a:spLocks noChangeArrowheads="1"/>
          </p:cNvSpPr>
          <p:nvPr/>
        </p:nvSpPr>
        <p:spPr bwMode="auto">
          <a:xfrm>
            <a:off x="615632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02" name="AutoShape 62"/>
          <p:cNvSpPr>
            <a:spLocks noChangeArrowheads="1"/>
          </p:cNvSpPr>
          <p:nvPr/>
        </p:nvSpPr>
        <p:spPr bwMode="auto">
          <a:xfrm>
            <a:off x="56515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03" name="AutoShape 63"/>
          <p:cNvSpPr>
            <a:spLocks noChangeArrowheads="1"/>
          </p:cNvSpPr>
          <p:nvPr/>
        </p:nvSpPr>
        <p:spPr bwMode="auto">
          <a:xfrm>
            <a:off x="76676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0304" name="AutoShape 64"/>
          <p:cNvSpPr>
            <a:spLocks noChangeArrowheads="1"/>
          </p:cNvSpPr>
          <p:nvPr/>
        </p:nvSpPr>
        <p:spPr bwMode="auto">
          <a:xfrm>
            <a:off x="716438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0305" name="AutoShape 65"/>
          <p:cNvSpPr>
            <a:spLocks noChangeArrowheads="1"/>
          </p:cNvSpPr>
          <p:nvPr/>
        </p:nvSpPr>
        <p:spPr bwMode="auto">
          <a:xfrm>
            <a:off x="66595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В</a:t>
            </a:r>
          </a:p>
        </p:txBody>
      </p:sp>
      <p:sp>
        <p:nvSpPr>
          <p:cNvPr id="10306" name="AutoShape 66"/>
          <p:cNvSpPr>
            <a:spLocks noChangeArrowheads="1"/>
          </p:cNvSpPr>
          <p:nvPr/>
        </p:nvSpPr>
        <p:spPr bwMode="auto">
          <a:xfrm>
            <a:off x="61563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Д</a:t>
            </a:r>
          </a:p>
        </p:txBody>
      </p:sp>
      <p:sp>
        <p:nvSpPr>
          <p:cNvPr id="10307" name="AutoShape 67"/>
          <p:cNvSpPr>
            <a:spLocks noChangeArrowheads="1"/>
          </p:cNvSpPr>
          <p:nvPr/>
        </p:nvSpPr>
        <p:spPr bwMode="auto">
          <a:xfrm>
            <a:off x="565150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0308" name="AutoShape 68"/>
          <p:cNvSpPr>
            <a:spLocks noChangeArrowheads="1"/>
          </p:cNvSpPr>
          <p:nvPr/>
        </p:nvSpPr>
        <p:spPr bwMode="auto">
          <a:xfrm>
            <a:off x="464343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0309" name="AutoShape 69"/>
          <p:cNvSpPr>
            <a:spLocks noChangeArrowheads="1"/>
          </p:cNvSpPr>
          <p:nvPr/>
        </p:nvSpPr>
        <p:spPr bwMode="auto">
          <a:xfrm>
            <a:off x="817245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pic>
        <p:nvPicPr>
          <p:cNvPr id="10310" name="Picture 70" descr="strelochka4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3850" y="2636838"/>
            <a:ext cx="158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611188" y="476250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3333FF"/>
                </a:solidFill>
              </a:rPr>
              <a:t>Кросворд</a:t>
            </a: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684213" y="5229225"/>
            <a:ext cx="620871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2400"/>
              <a:t>Шар мантії, що знаходиться на глибині </a:t>
            </a:r>
          </a:p>
          <a:p>
            <a:pPr algn="l">
              <a:spcBef>
                <a:spcPct val="30000"/>
              </a:spcBef>
            </a:pPr>
            <a:r>
              <a:rPr lang="ru-RU" sz="2400"/>
              <a:t>150  км від поверхності землі.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4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4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4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4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4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4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amki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1402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148263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Л</a:t>
            </a:r>
            <a:endParaRPr lang="ru-R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6515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635375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Х</a:t>
            </a:r>
            <a:endParaRPr lang="ru-RU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14826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Ф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76676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56515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1402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4643438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>
            <a:off x="31321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36353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45422" name="AutoShape 14"/>
          <p:cNvSpPr>
            <a:spLocks noChangeArrowheads="1"/>
          </p:cNvSpPr>
          <p:nvPr/>
        </p:nvSpPr>
        <p:spPr bwMode="auto">
          <a:xfrm>
            <a:off x="414020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>
            <a:off x="46434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5424" name="AutoShape 16"/>
          <p:cNvSpPr>
            <a:spLocks noChangeArrowheads="1"/>
          </p:cNvSpPr>
          <p:nvPr/>
        </p:nvSpPr>
        <p:spPr bwMode="auto">
          <a:xfrm>
            <a:off x="161925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Й</a:t>
            </a:r>
          </a:p>
        </p:txBody>
      </p:sp>
      <p:sp>
        <p:nvSpPr>
          <p:cNvPr id="145425" name="AutoShape 17"/>
          <p:cNvSpPr>
            <a:spLocks noChangeArrowheads="1"/>
          </p:cNvSpPr>
          <p:nvPr/>
        </p:nvSpPr>
        <p:spPr bwMode="auto">
          <a:xfrm>
            <a:off x="21240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45426" name="AutoShape 18"/>
          <p:cNvSpPr>
            <a:spLocks noChangeArrowheads="1"/>
          </p:cNvSpPr>
          <p:nvPr/>
        </p:nvSpPr>
        <p:spPr bwMode="auto">
          <a:xfrm>
            <a:off x="26273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45427" name="AutoShape 19"/>
          <p:cNvSpPr>
            <a:spLocks noChangeArrowheads="1"/>
          </p:cNvSpPr>
          <p:nvPr/>
        </p:nvSpPr>
        <p:spPr bwMode="auto">
          <a:xfrm>
            <a:off x="61118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45428" name="AutoShape 20"/>
          <p:cNvSpPr>
            <a:spLocks noChangeArrowheads="1"/>
          </p:cNvSpPr>
          <p:nvPr/>
        </p:nvSpPr>
        <p:spPr bwMode="auto">
          <a:xfrm>
            <a:off x="11160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514826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4643438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И</a:t>
            </a:r>
            <a:endParaRPr lang="ru-RU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51482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5148263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51482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51482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5148263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Р</a:t>
            </a:r>
            <a:endParaRPr lang="ru-RU"/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5148263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716438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66595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61563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56515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41402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Э</a:t>
            </a:r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464343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363537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615632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Я</a:t>
            </a:r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709295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658812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608488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1304" name="AutoShape 40"/>
          <p:cNvSpPr>
            <a:spLocks noChangeArrowheads="1"/>
          </p:cNvSpPr>
          <p:nvPr/>
        </p:nvSpPr>
        <p:spPr bwMode="auto">
          <a:xfrm>
            <a:off x="56515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Ф</a:t>
            </a:r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262731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31321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>
            <a:off x="36353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>
            <a:off x="41402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>
            <a:off x="46434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>
            <a:off x="21240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1311" name="AutoShape 47"/>
          <p:cNvSpPr>
            <a:spLocks noChangeArrowheads="1"/>
          </p:cNvSpPr>
          <p:nvPr/>
        </p:nvSpPr>
        <p:spPr bwMode="auto">
          <a:xfrm>
            <a:off x="41402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12" name="AutoShape 48"/>
          <p:cNvSpPr>
            <a:spLocks noChangeArrowheads="1"/>
          </p:cNvSpPr>
          <p:nvPr/>
        </p:nvSpPr>
        <p:spPr bwMode="auto">
          <a:xfrm>
            <a:off x="46434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13" name="AutoShape 49"/>
          <p:cNvSpPr>
            <a:spLocks noChangeArrowheads="1"/>
          </p:cNvSpPr>
          <p:nvPr/>
        </p:nvSpPr>
        <p:spPr bwMode="auto">
          <a:xfrm>
            <a:off x="66595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615632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15" name="AutoShape 51"/>
          <p:cNvSpPr>
            <a:spLocks noChangeArrowheads="1"/>
          </p:cNvSpPr>
          <p:nvPr/>
        </p:nvSpPr>
        <p:spPr bwMode="auto">
          <a:xfrm>
            <a:off x="56515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262731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31321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>
            <a:off x="363537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41402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20" name="AutoShape 56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21" name="AutoShape 57"/>
          <p:cNvSpPr>
            <a:spLocks noChangeArrowheads="1"/>
          </p:cNvSpPr>
          <p:nvPr/>
        </p:nvSpPr>
        <p:spPr bwMode="auto">
          <a:xfrm>
            <a:off x="56515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22" name="AutoShape 58"/>
          <p:cNvSpPr>
            <a:spLocks noChangeArrowheads="1"/>
          </p:cNvSpPr>
          <p:nvPr/>
        </p:nvSpPr>
        <p:spPr bwMode="auto">
          <a:xfrm>
            <a:off x="363537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23" name="AutoShape 59"/>
          <p:cNvSpPr>
            <a:spLocks noChangeArrowheads="1"/>
          </p:cNvSpPr>
          <p:nvPr/>
        </p:nvSpPr>
        <p:spPr bwMode="auto">
          <a:xfrm>
            <a:off x="41402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24" name="AutoShape 60"/>
          <p:cNvSpPr>
            <a:spLocks noChangeArrowheads="1"/>
          </p:cNvSpPr>
          <p:nvPr/>
        </p:nvSpPr>
        <p:spPr bwMode="auto">
          <a:xfrm>
            <a:off x="4643438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25" name="AutoShape 61"/>
          <p:cNvSpPr>
            <a:spLocks noChangeArrowheads="1"/>
          </p:cNvSpPr>
          <p:nvPr/>
        </p:nvSpPr>
        <p:spPr bwMode="auto">
          <a:xfrm>
            <a:off x="615632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26" name="AutoShape 62"/>
          <p:cNvSpPr>
            <a:spLocks noChangeArrowheads="1"/>
          </p:cNvSpPr>
          <p:nvPr/>
        </p:nvSpPr>
        <p:spPr bwMode="auto">
          <a:xfrm>
            <a:off x="56515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327" name="AutoShape 63"/>
          <p:cNvSpPr>
            <a:spLocks noChangeArrowheads="1"/>
          </p:cNvSpPr>
          <p:nvPr/>
        </p:nvSpPr>
        <p:spPr bwMode="auto">
          <a:xfrm>
            <a:off x="76676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1328" name="AutoShape 64"/>
          <p:cNvSpPr>
            <a:spLocks noChangeArrowheads="1"/>
          </p:cNvSpPr>
          <p:nvPr/>
        </p:nvSpPr>
        <p:spPr bwMode="auto">
          <a:xfrm>
            <a:off x="716438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1329" name="AutoShape 65"/>
          <p:cNvSpPr>
            <a:spLocks noChangeArrowheads="1"/>
          </p:cNvSpPr>
          <p:nvPr/>
        </p:nvSpPr>
        <p:spPr bwMode="auto">
          <a:xfrm>
            <a:off x="66595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В</a:t>
            </a:r>
          </a:p>
        </p:txBody>
      </p:sp>
      <p:sp>
        <p:nvSpPr>
          <p:cNvPr id="11330" name="AutoShape 66"/>
          <p:cNvSpPr>
            <a:spLocks noChangeArrowheads="1"/>
          </p:cNvSpPr>
          <p:nvPr/>
        </p:nvSpPr>
        <p:spPr bwMode="auto">
          <a:xfrm>
            <a:off x="61563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Д</a:t>
            </a:r>
          </a:p>
        </p:txBody>
      </p:sp>
      <p:sp>
        <p:nvSpPr>
          <p:cNvPr id="11331" name="AutoShape 67"/>
          <p:cNvSpPr>
            <a:spLocks noChangeArrowheads="1"/>
          </p:cNvSpPr>
          <p:nvPr/>
        </p:nvSpPr>
        <p:spPr bwMode="auto">
          <a:xfrm>
            <a:off x="565150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1332" name="AutoShape 68"/>
          <p:cNvSpPr>
            <a:spLocks noChangeArrowheads="1"/>
          </p:cNvSpPr>
          <p:nvPr/>
        </p:nvSpPr>
        <p:spPr bwMode="auto">
          <a:xfrm>
            <a:off x="464343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1333" name="AutoShape 69"/>
          <p:cNvSpPr>
            <a:spLocks noChangeArrowheads="1"/>
          </p:cNvSpPr>
          <p:nvPr/>
        </p:nvSpPr>
        <p:spPr bwMode="auto">
          <a:xfrm>
            <a:off x="817245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pic>
        <p:nvPicPr>
          <p:cNvPr id="11334" name="Picture 70" descr="strelochka4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10800000">
            <a:off x="5940425" y="3213100"/>
            <a:ext cx="158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5" name="Rectangle 71"/>
          <p:cNvSpPr>
            <a:spLocks noChangeArrowheads="1"/>
          </p:cNvSpPr>
          <p:nvPr/>
        </p:nvSpPr>
        <p:spPr bwMode="auto">
          <a:xfrm>
            <a:off x="611188" y="476250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3333FF"/>
                </a:solidFill>
              </a:rPr>
              <a:t>Кросворд</a:t>
            </a:r>
          </a:p>
        </p:txBody>
      </p:sp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827088" y="5300663"/>
            <a:ext cx="53117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2400"/>
              <a:t>Пристрій, який фіксує коливання </a:t>
            </a:r>
          </a:p>
          <a:p>
            <a:pPr algn="l">
              <a:spcBef>
                <a:spcPct val="30000"/>
              </a:spcBef>
            </a:pPr>
            <a:r>
              <a:rPr lang="ru-RU" sz="2400"/>
              <a:t>земної кори.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5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5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5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amki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1402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148263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Л</a:t>
            </a:r>
            <a:endParaRPr lang="ru-RU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651500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635375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Х</a:t>
            </a:r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14826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Ф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76676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6515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140200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643438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1321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36353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414020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464343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619250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Й</a:t>
            </a: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2124075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26273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11188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1116013" y="31416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514826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4643438" y="62071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И</a:t>
            </a:r>
            <a:endParaRPr lang="ru-RU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51482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5148263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51482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51482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5148263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Р</a:t>
            </a:r>
            <a:endParaRPr lang="ru-RU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5148263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716438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6659563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6156325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56515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4140200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Е</a:t>
            </a:r>
            <a:endParaRPr lang="ru-RU"/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4643438" y="11255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363537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М</a:t>
            </a:r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6156325" y="162877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Я</a:t>
            </a: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709295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auto">
          <a:xfrm>
            <a:off x="658812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608488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56515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Ф</a:t>
            </a:r>
          </a:p>
        </p:txBody>
      </p:sp>
      <p:sp>
        <p:nvSpPr>
          <p:cNvPr id="12329" name="AutoShape 41"/>
          <p:cNvSpPr>
            <a:spLocks noChangeArrowheads="1"/>
          </p:cNvSpPr>
          <p:nvPr/>
        </p:nvSpPr>
        <p:spPr bwMode="auto">
          <a:xfrm>
            <a:off x="2627313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</a:t>
            </a: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31321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36353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Е</a:t>
            </a:r>
          </a:p>
        </p:txBody>
      </p:sp>
      <p:sp>
        <p:nvSpPr>
          <p:cNvPr id="12332" name="AutoShape 44"/>
          <p:cNvSpPr>
            <a:spLocks noChangeArrowheads="1"/>
          </p:cNvSpPr>
          <p:nvPr/>
        </p:nvSpPr>
        <p:spPr bwMode="auto">
          <a:xfrm>
            <a:off x="4140200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2333" name="AutoShape 45"/>
          <p:cNvSpPr>
            <a:spLocks noChangeArrowheads="1"/>
          </p:cNvSpPr>
          <p:nvPr/>
        </p:nvSpPr>
        <p:spPr bwMode="auto">
          <a:xfrm>
            <a:off x="4643438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2334" name="AutoShape 46"/>
          <p:cNvSpPr>
            <a:spLocks noChangeArrowheads="1"/>
          </p:cNvSpPr>
          <p:nvPr/>
        </p:nvSpPr>
        <p:spPr bwMode="auto">
          <a:xfrm>
            <a:off x="2124075" y="2636838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49551" name="AutoShape 47"/>
          <p:cNvSpPr>
            <a:spLocks noChangeArrowheads="1"/>
          </p:cNvSpPr>
          <p:nvPr/>
        </p:nvSpPr>
        <p:spPr bwMode="auto">
          <a:xfrm>
            <a:off x="41402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</a:t>
            </a:r>
          </a:p>
        </p:txBody>
      </p:sp>
      <p:sp>
        <p:nvSpPr>
          <p:cNvPr id="149552" name="AutoShape 48"/>
          <p:cNvSpPr>
            <a:spLocks noChangeArrowheads="1"/>
          </p:cNvSpPr>
          <p:nvPr/>
        </p:nvSpPr>
        <p:spPr bwMode="auto">
          <a:xfrm>
            <a:off x="46434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Ц</a:t>
            </a:r>
          </a:p>
        </p:txBody>
      </p:sp>
      <p:sp>
        <p:nvSpPr>
          <p:cNvPr id="149553" name="AutoShape 49"/>
          <p:cNvSpPr>
            <a:spLocks noChangeArrowheads="1"/>
          </p:cNvSpPr>
          <p:nvPr/>
        </p:nvSpPr>
        <p:spPr bwMode="auto">
          <a:xfrm>
            <a:off x="665956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Р</a:t>
            </a:r>
          </a:p>
        </p:txBody>
      </p:sp>
      <p:sp>
        <p:nvSpPr>
          <p:cNvPr id="149554" name="AutoShape 50"/>
          <p:cNvSpPr>
            <a:spLocks noChangeArrowheads="1"/>
          </p:cNvSpPr>
          <p:nvPr/>
        </p:nvSpPr>
        <p:spPr bwMode="auto">
          <a:xfrm>
            <a:off x="615632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Т</a:t>
            </a:r>
          </a:p>
        </p:txBody>
      </p:sp>
      <p:sp>
        <p:nvSpPr>
          <p:cNvPr id="149555" name="AutoShape 51"/>
          <p:cNvSpPr>
            <a:spLocks noChangeArrowheads="1"/>
          </p:cNvSpPr>
          <p:nvPr/>
        </p:nvSpPr>
        <p:spPr bwMode="auto">
          <a:xfrm>
            <a:off x="5651500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49556" name="AutoShape 52"/>
          <p:cNvSpPr>
            <a:spLocks noChangeArrowheads="1"/>
          </p:cNvSpPr>
          <p:nvPr/>
        </p:nvSpPr>
        <p:spPr bwMode="auto">
          <a:xfrm>
            <a:off x="2627313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49557" name="AutoShape 53"/>
          <p:cNvSpPr>
            <a:spLocks noChangeArrowheads="1"/>
          </p:cNvSpPr>
          <p:nvPr/>
        </p:nvSpPr>
        <p:spPr bwMode="auto">
          <a:xfrm>
            <a:off x="3132138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/>
              <a:t>І</a:t>
            </a:r>
            <a:endParaRPr lang="ru-RU"/>
          </a:p>
        </p:txBody>
      </p:sp>
      <p:sp>
        <p:nvSpPr>
          <p:cNvPr id="149558" name="AutoShape 54"/>
          <p:cNvSpPr>
            <a:spLocks noChangeArrowheads="1"/>
          </p:cNvSpPr>
          <p:nvPr/>
        </p:nvSpPr>
        <p:spPr bwMode="auto">
          <a:xfrm>
            <a:off x="3635375" y="36449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П</a:t>
            </a:r>
          </a:p>
        </p:txBody>
      </p:sp>
      <p:sp>
        <p:nvSpPr>
          <p:cNvPr id="12343" name="AutoShape 55"/>
          <p:cNvSpPr>
            <a:spLocks noChangeArrowheads="1"/>
          </p:cNvSpPr>
          <p:nvPr/>
        </p:nvSpPr>
        <p:spPr bwMode="auto">
          <a:xfrm>
            <a:off x="41402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44" name="AutoShape 56"/>
          <p:cNvSpPr>
            <a:spLocks noChangeArrowheads="1"/>
          </p:cNvSpPr>
          <p:nvPr/>
        </p:nvSpPr>
        <p:spPr bwMode="auto">
          <a:xfrm>
            <a:off x="4643438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45" name="AutoShape 57"/>
          <p:cNvSpPr>
            <a:spLocks noChangeArrowheads="1"/>
          </p:cNvSpPr>
          <p:nvPr/>
        </p:nvSpPr>
        <p:spPr bwMode="auto">
          <a:xfrm>
            <a:off x="5651500" y="4149725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46" name="AutoShape 58"/>
          <p:cNvSpPr>
            <a:spLocks noChangeArrowheads="1"/>
          </p:cNvSpPr>
          <p:nvPr/>
        </p:nvSpPr>
        <p:spPr bwMode="auto">
          <a:xfrm>
            <a:off x="363537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47" name="AutoShape 59"/>
          <p:cNvSpPr>
            <a:spLocks noChangeArrowheads="1"/>
          </p:cNvSpPr>
          <p:nvPr/>
        </p:nvSpPr>
        <p:spPr bwMode="auto">
          <a:xfrm>
            <a:off x="41402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48" name="AutoShape 60"/>
          <p:cNvSpPr>
            <a:spLocks noChangeArrowheads="1"/>
          </p:cNvSpPr>
          <p:nvPr/>
        </p:nvSpPr>
        <p:spPr bwMode="auto">
          <a:xfrm>
            <a:off x="4643438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6156325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50" name="AutoShape 62"/>
          <p:cNvSpPr>
            <a:spLocks noChangeArrowheads="1"/>
          </p:cNvSpPr>
          <p:nvPr/>
        </p:nvSpPr>
        <p:spPr bwMode="auto">
          <a:xfrm>
            <a:off x="5651500" y="4652963"/>
            <a:ext cx="504825" cy="5032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351" name="AutoShape 63"/>
          <p:cNvSpPr>
            <a:spLocks noChangeArrowheads="1"/>
          </p:cNvSpPr>
          <p:nvPr/>
        </p:nvSpPr>
        <p:spPr bwMode="auto">
          <a:xfrm>
            <a:off x="76676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2352" name="AutoShape 64"/>
          <p:cNvSpPr>
            <a:spLocks noChangeArrowheads="1"/>
          </p:cNvSpPr>
          <p:nvPr/>
        </p:nvSpPr>
        <p:spPr bwMode="auto">
          <a:xfrm>
            <a:off x="716438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sp>
        <p:nvSpPr>
          <p:cNvPr id="12353" name="AutoShape 65"/>
          <p:cNvSpPr>
            <a:spLocks noChangeArrowheads="1"/>
          </p:cNvSpPr>
          <p:nvPr/>
        </p:nvSpPr>
        <p:spPr bwMode="auto">
          <a:xfrm>
            <a:off x="6659563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В</a:t>
            </a:r>
          </a:p>
        </p:txBody>
      </p:sp>
      <p:sp>
        <p:nvSpPr>
          <p:cNvPr id="12354" name="AutoShape 66"/>
          <p:cNvSpPr>
            <a:spLocks noChangeArrowheads="1"/>
          </p:cNvSpPr>
          <p:nvPr/>
        </p:nvSpPr>
        <p:spPr bwMode="auto">
          <a:xfrm>
            <a:off x="6156325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Д</a:t>
            </a:r>
          </a:p>
        </p:txBody>
      </p:sp>
      <p:sp>
        <p:nvSpPr>
          <p:cNvPr id="12355" name="AutoShape 67"/>
          <p:cNvSpPr>
            <a:spLocks noChangeArrowheads="1"/>
          </p:cNvSpPr>
          <p:nvPr/>
        </p:nvSpPr>
        <p:spPr bwMode="auto">
          <a:xfrm>
            <a:off x="565150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Н</a:t>
            </a:r>
          </a:p>
        </p:txBody>
      </p:sp>
      <p:sp>
        <p:nvSpPr>
          <p:cNvPr id="12356" name="AutoShape 68"/>
          <p:cNvSpPr>
            <a:spLocks noChangeArrowheads="1"/>
          </p:cNvSpPr>
          <p:nvPr/>
        </p:nvSpPr>
        <p:spPr bwMode="auto">
          <a:xfrm>
            <a:off x="4643438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Г</a:t>
            </a:r>
          </a:p>
        </p:txBody>
      </p:sp>
      <p:sp>
        <p:nvSpPr>
          <p:cNvPr id="12357" name="AutoShape 69"/>
          <p:cNvSpPr>
            <a:spLocks noChangeArrowheads="1"/>
          </p:cNvSpPr>
          <p:nvPr/>
        </p:nvSpPr>
        <p:spPr bwMode="auto">
          <a:xfrm>
            <a:off x="8172450" y="2133600"/>
            <a:ext cx="504825" cy="50323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А</a:t>
            </a:r>
          </a:p>
        </p:txBody>
      </p:sp>
      <p:pic>
        <p:nvPicPr>
          <p:cNvPr id="12358" name="Picture 70" descr="strelochka4"/>
          <p:cNvPicPr>
            <a:picLocks noChangeAspect="1" noChangeArrowheads="1" noCrop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900113" y="3789363"/>
            <a:ext cx="158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611188" y="476250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3600">
                <a:solidFill>
                  <a:srgbClr val="3333FF"/>
                </a:solidFill>
              </a:rPr>
              <a:t>Кросворд</a:t>
            </a:r>
          </a:p>
        </p:txBody>
      </p:sp>
      <p:sp>
        <p:nvSpPr>
          <p:cNvPr id="12360" name="Rectangle 72"/>
          <p:cNvSpPr>
            <a:spLocks noChangeArrowheads="1"/>
          </p:cNvSpPr>
          <p:nvPr/>
        </p:nvSpPr>
        <p:spPr bwMode="auto">
          <a:xfrm>
            <a:off x="2124075" y="5445125"/>
            <a:ext cx="5686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4000"/>
              <a:t>Осередок землетрусу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9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9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9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9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9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779</TotalTime>
  <Words>761</Words>
  <Application>Microsoft PowerPoint</Application>
  <PresentationFormat>Екран (4:3)</PresentationFormat>
  <Paragraphs>491</Paragraphs>
  <Slides>29</Slides>
  <Notes>14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8" baseType="lpstr">
      <vt:lpstr>Arial</vt:lpstr>
      <vt:lpstr>Wingdings</vt:lpstr>
      <vt:lpstr>Times New Roman</vt:lpstr>
      <vt:lpstr>Palatino Linotype</vt:lpstr>
      <vt:lpstr>Tahoma</vt:lpstr>
      <vt:lpstr>ＭＳ Ｐゴシック</vt:lpstr>
      <vt:lpstr>Оформление по умолчанию</vt:lpstr>
      <vt:lpstr>Облака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Температура магми від  2000 до 2500◦ С</vt:lpstr>
      <vt:lpstr>Слайд 13</vt:lpstr>
      <vt:lpstr>Слайд 14</vt:lpstr>
      <vt:lpstr>ВНУТРІШНЯ БУДОВА ВУЛКАНУ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  <vt:lpstr>Схема  «Принцип  дії  гейзера»</vt:lpstr>
      <vt:lpstr>Слайд 27</vt:lpstr>
      <vt:lpstr>Слайд 28</vt:lpstr>
      <vt:lpstr>Домашнє завдання: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Laptop</cp:lastModifiedBy>
  <cp:revision>33</cp:revision>
  <dcterms:created xsi:type="dcterms:W3CDTF">2009-10-24T05:44:03Z</dcterms:created>
  <dcterms:modified xsi:type="dcterms:W3CDTF">2014-02-09T15:16:32Z</dcterms:modified>
</cp:coreProperties>
</file>